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7"/>
  </p:notesMasterIdLst>
  <p:sldIdLst>
    <p:sldId id="256" r:id="rId2"/>
    <p:sldId id="273" r:id="rId3"/>
    <p:sldId id="258" r:id="rId4"/>
    <p:sldId id="262" r:id="rId5"/>
    <p:sldId id="263" r:id="rId6"/>
    <p:sldId id="264" r:id="rId7"/>
    <p:sldId id="265" r:id="rId8"/>
    <p:sldId id="266" r:id="rId9"/>
    <p:sldId id="260" r:id="rId10"/>
    <p:sldId id="270" r:id="rId11"/>
    <p:sldId id="267" r:id="rId12"/>
    <p:sldId id="268" r:id="rId13"/>
    <p:sldId id="269" r:id="rId14"/>
    <p:sldId id="271" r:id="rId15"/>
    <p:sldId id="272"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48E91FD-D68D-41EE-8632-17D9EC6D4E24}" v="4" dt="2026-02-11T19:25:22.43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2484" autoAdjust="0"/>
  </p:normalViewPr>
  <p:slideViewPr>
    <p:cSldViewPr snapToGrid="0">
      <p:cViewPr varScale="1">
        <p:scale>
          <a:sx n="60" d="100"/>
          <a:sy n="60" d="100"/>
        </p:scale>
        <p:origin x="1522" y="274"/>
      </p:cViewPr>
      <p:guideLst/>
    </p:cSldViewPr>
  </p:slideViewPr>
  <p:notesTextViewPr>
    <p:cViewPr>
      <p:scale>
        <a:sx n="1" d="1"/>
        <a:sy n="1" d="1"/>
      </p:scale>
      <p:origin x="0" y="-48"/>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mma Chambless" userId="508edbd510cb434f" providerId="LiveId" clId="{47753C23-4EE6-4BEB-8CA1-37882B54C6A1}"/>
    <pc:docChg chg="custSel modSld">
      <pc:chgData name="Emma Chambless" userId="508edbd510cb434f" providerId="LiveId" clId="{47753C23-4EE6-4BEB-8CA1-37882B54C6A1}" dt="2026-02-11T19:27:42.970" v="1068" actId="20577"/>
      <pc:docMkLst>
        <pc:docMk/>
      </pc:docMkLst>
      <pc:sldChg chg="modNotesTx">
        <pc:chgData name="Emma Chambless" userId="508edbd510cb434f" providerId="LiveId" clId="{47753C23-4EE6-4BEB-8CA1-37882B54C6A1}" dt="2026-02-11T19:10:01.528" v="110" actId="20577"/>
        <pc:sldMkLst>
          <pc:docMk/>
          <pc:sldMk cId="1069141335" sldId="258"/>
        </pc:sldMkLst>
      </pc:sldChg>
      <pc:sldChg chg="modNotesTx">
        <pc:chgData name="Emma Chambless" userId="508edbd510cb434f" providerId="LiveId" clId="{47753C23-4EE6-4BEB-8CA1-37882B54C6A1}" dt="2026-02-11T19:23:28.164" v="1015" actId="20577"/>
        <pc:sldMkLst>
          <pc:docMk/>
          <pc:sldMk cId="1765567121" sldId="260"/>
        </pc:sldMkLst>
      </pc:sldChg>
      <pc:sldChg chg="modNotesTx">
        <pc:chgData name="Emma Chambless" userId="508edbd510cb434f" providerId="LiveId" clId="{47753C23-4EE6-4BEB-8CA1-37882B54C6A1}" dt="2026-02-11T19:09:21.076" v="106" actId="20577"/>
        <pc:sldMkLst>
          <pc:docMk/>
          <pc:sldMk cId="321701910" sldId="262"/>
        </pc:sldMkLst>
      </pc:sldChg>
      <pc:sldChg chg="modNotesTx">
        <pc:chgData name="Emma Chambless" userId="508edbd510cb434f" providerId="LiveId" clId="{47753C23-4EE6-4BEB-8CA1-37882B54C6A1}" dt="2026-02-11T19:16:07.996" v="372" actId="20577"/>
        <pc:sldMkLst>
          <pc:docMk/>
          <pc:sldMk cId="854810590" sldId="263"/>
        </pc:sldMkLst>
      </pc:sldChg>
      <pc:sldChg chg="modNotesTx">
        <pc:chgData name="Emma Chambless" userId="508edbd510cb434f" providerId="LiveId" clId="{47753C23-4EE6-4BEB-8CA1-37882B54C6A1}" dt="2026-02-11T19:21:02.100" v="894" actId="20577"/>
        <pc:sldMkLst>
          <pc:docMk/>
          <pc:sldMk cId="3759165749" sldId="265"/>
        </pc:sldMkLst>
      </pc:sldChg>
      <pc:sldChg chg="modNotesTx">
        <pc:chgData name="Emma Chambless" userId="508edbd510cb434f" providerId="LiveId" clId="{47753C23-4EE6-4BEB-8CA1-37882B54C6A1}" dt="2026-02-11T19:22:37.176" v="944" actId="20577"/>
        <pc:sldMkLst>
          <pc:docMk/>
          <pc:sldMk cId="2670798803" sldId="266"/>
        </pc:sldMkLst>
      </pc:sldChg>
      <pc:sldChg chg="addSp modSp mod">
        <pc:chgData name="Emma Chambless" userId="508edbd510cb434f" providerId="LiveId" clId="{47753C23-4EE6-4BEB-8CA1-37882B54C6A1}" dt="2026-02-11T19:26:16.922" v="1057" actId="14100"/>
        <pc:sldMkLst>
          <pc:docMk/>
          <pc:sldMk cId="718476459" sldId="268"/>
        </pc:sldMkLst>
        <pc:spChg chg="add mod">
          <ac:chgData name="Emma Chambless" userId="508edbd510cb434f" providerId="LiveId" clId="{47753C23-4EE6-4BEB-8CA1-37882B54C6A1}" dt="2026-02-11T19:26:02.973" v="1055" actId="1076"/>
          <ac:spMkLst>
            <pc:docMk/>
            <pc:sldMk cId="718476459" sldId="268"/>
            <ac:spMk id="3" creationId="{8F2CD084-18D1-F625-47EB-C3175F9CF272}"/>
          </ac:spMkLst>
        </pc:spChg>
        <pc:spChg chg="add mod">
          <ac:chgData name="Emma Chambless" userId="508edbd510cb434f" providerId="LiveId" clId="{47753C23-4EE6-4BEB-8CA1-37882B54C6A1}" dt="2026-02-11T19:25:51.559" v="1054" actId="1076"/>
          <ac:spMkLst>
            <pc:docMk/>
            <pc:sldMk cId="718476459" sldId="268"/>
            <ac:spMk id="4" creationId="{DE0FC84C-FAD0-31FE-C763-CEBD86A0CCE6}"/>
          </ac:spMkLst>
        </pc:spChg>
        <pc:spChg chg="add mod">
          <ac:chgData name="Emma Chambless" userId="508edbd510cb434f" providerId="LiveId" clId="{47753C23-4EE6-4BEB-8CA1-37882B54C6A1}" dt="2026-02-11T19:26:10.635" v="1056" actId="1076"/>
          <ac:spMkLst>
            <pc:docMk/>
            <pc:sldMk cId="718476459" sldId="268"/>
            <ac:spMk id="6" creationId="{451C0D59-7D05-92B4-94BD-0375CF4C8203}"/>
          </ac:spMkLst>
        </pc:spChg>
        <pc:picChg chg="mod">
          <ac:chgData name="Emma Chambless" userId="508edbd510cb434f" providerId="LiveId" clId="{47753C23-4EE6-4BEB-8CA1-37882B54C6A1}" dt="2026-02-11T19:26:16.922" v="1057" actId="14100"/>
          <ac:picMkLst>
            <pc:docMk/>
            <pc:sldMk cId="718476459" sldId="268"/>
            <ac:picMk id="5" creationId="{EBE45634-728B-7340-E5E6-B0864458712D}"/>
          </ac:picMkLst>
        </pc:picChg>
      </pc:sldChg>
      <pc:sldChg chg="modNotesTx">
        <pc:chgData name="Emma Chambless" userId="508edbd510cb434f" providerId="LiveId" clId="{47753C23-4EE6-4BEB-8CA1-37882B54C6A1}" dt="2026-02-11T19:27:19.054" v="1064" actId="20577"/>
        <pc:sldMkLst>
          <pc:docMk/>
          <pc:sldMk cId="2988636101" sldId="269"/>
        </pc:sldMkLst>
      </pc:sldChg>
      <pc:sldChg chg="modNotesTx">
        <pc:chgData name="Emma Chambless" userId="508edbd510cb434f" providerId="LiveId" clId="{47753C23-4EE6-4BEB-8CA1-37882B54C6A1}" dt="2026-02-11T19:27:42.970" v="1068" actId="20577"/>
        <pc:sldMkLst>
          <pc:docMk/>
          <pc:sldMk cId="25467327" sldId="271"/>
        </pc:sldMkLst>
      </pc:sldChg>
      <pc:sldChg chg="modNotesTx">
        <pc:chgData name="Emma Chambless" userId="508edbd510cb434f" providerId="LiveId" clId="{47753C23-4EE6-4BEB-8CA1-37882B54C6A1}" dt="2026-02-11T19:06:24.613" v="8" actId="20577"/>
        <pc:sldMkLst>
          <pc:docMk/>
          <pc:sldMk cId="1861775777" sldId="273"/>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EC8C633-833A-4FC9-9914-3364ED89705C}" type="doc">
      <dgm:prSet loTypeId="urn:microsoft.com/office/officeart/2005/8/layout/list1" loCatId="list" qsTypeId="urn:microsoft.com/office/officeart/2005/8/quickstyle/simple1" qsCatId="simple" csTypeId="urn:microsoft.com/office/officeart/2005/8/colors/accent1_2" csCatId="accent1"/>
      <dgm:spPr/>
      <dgm:t>
        <a:bodyPr/>
        <a:lstStyle/>
        <a:p>
          <a:endParaRPr lang="en-US"/>
        </a:p>
      </dgm:t>
    </dgm:pt>
    <dgm:pt modelId="{0FE04F3A-021F-4ED7-B3AD-FECAD862579A}">
      <dgm:prSet/>
      <dgm:spPr/>
      <dgm:t>
        <a:bodyPr/>
        <a:lstStyle/>
        <a:p>
          <a:r>
            <a:rPr lang="en-US"/>
            <a:t>AI &amp; Automation’s Transformative Impact</a:t>
          </a:r>
        </a:p>
      </dgm:t>
    </dgm:pt>
    <dgm:pt modelId="{6CADDD65-288A-45A1-99F9-344D3B489EF7}" type="parTrans" cxnId="{FD92D028-6117-4DA4-9B69-70E06FE1A981}">
      <dgm:prSet/>
      <dgm:spPr/>
      <dgm:t>
        <a:bodyPr/>
        <a:lstStyle/>
        <a:p>
          <a:endParaRPr lang="en-US"/>
        </a:p>
      </dgm:t>
    </dgm:pt>
    <dgm:pt modelId="{ABF6B455-4134-4517-B982-B453038A3BED}" type="sibTrans" cxnId="{FD92D028-6117-4DA4-9B69-70E06FE1A981}">
      <dgm:prSet/>
      <dgm:spPr/>
      <dgm:t>
        <a:bodyPr/>
        <a:lstStyle/>
        <a:p>
          <a:endParaRPr lang="en-US"/>
        </a:p>
      </dgm:t>
    </dgm:pt>
    <dgm:pt modelId="{0F9CC586-F528-41DC-8BB2-F65E4C59FA52}">
      <dgm:prSet/>
      <dgm:spPr/>
      <dgm:t>
        <a:bodyPr/>
        <a:lstStyle/>
        <a:p>
          <a:r>
            <a:rPr lang="en-US"/>
            <a:t>Evolving Job Roles &amp; Skills</a:t>
          </a:r>
        </a:p>
      </dgm:t>
    </dgm:pt>
    <dgm:pt modelId="{B2A1B7FD-5AD2-4CB8-8CC4-F2914BA176E7}" type="parTrans" cxnId="{7F693268-49E4-4403-B6E1-4558FC59DD3D}">
      <dgm:prSet/>
      <dgm:spPr/>
      <dgm:t>
        <a:bodyPr/>
        <a:lstStyle/>
        <a:p>
          <a:endParaRPr lang="en-US"/>
        </a:p>
      </dgm:t>
    </dgm:pt>
    <dgm:pt modelId="{A770D4A6-C3B5-47F6-A088-8338916DCD94}" type="sibTrans" cxnId="{7F693268-49E4-4403-B6E1-4558FC59DD3D}">
      <dgm:prSet/>
      <dgm:spPr/>
      <dgm:t>
        <a:bodyPr/>
        <a:lstStyle/>
        <a:p>
          <a:endParaRPr lang="en-US"/>
        </a:p>
      </dgm:t>
    </dgm:pt>
    <dgm:pt modelId="{F4693F10-E952-4F22-A9DA-2B70F55818C4}">
      <dgm:prSet/>
      <dgm:spPr/>
      <dgm:t>
        <a:bodyPr/>
        <a:lstStyle/>
        <a:p>
          <a:r>
            <a:rPr lang="en-US"/>
            <a:t>Organizational Shifts &amp; Well-being</a:t>
          </a:r>
        </a:p>
      </dgm:t>
    </dgm:pt>
    <dgm:pt modelId="{C611655F-366F-4E9D-833C-F82ABA4A7500}" type="parTrans" cxnId="{CC6B648F-49B0-482E-A5D3-36B969844694}">
      <dgm:prSet/>
      <dgm:spPr/>
      <dgm:t>
        <a:bodyPr/>
        <a:lstStyle/>
        <a:p>
          <a:endParaRPr lang="en-US"/>
        </a:p>
      </dgm:t>
    </dgm:pt>
    <dgm:pt modelId="{72EF3C49-14E4-4990-93D0-1579F7ECF297}" type="sibTrans" cxnId="{CC6B648F-49B0-482E-A5D3-36B969844694}">
      <dgm:prSet/>
      <dgm:spPr/>
      <dgm:t>
        <a:bodyPr/>
        <a:lstStyle/>
        <a:p>
          <a:endParaRPr lang="en-US"/>
        </a:p>
      </dgm:t>
    </dgm:pt>
    <dgm:pt modelId="{1BE01A1D-9E3B-489E-B378-4A144332AD75}">
      <dgm:prSet/>
      <dgm:spPr/>
      <dgm:t>
        <a:bodyPr/>
        <a:lstStyle/>
        <a:p>
          <a:r>
            <a:rPr lang="en-US"/>
            <a:t>The Human Element &amp; WOP</a:t>
          </a:r>
        </a:p>
      </dgm:t>
    </dgm:pt>
    <dgm:pt modelId="{066EF520-8588-4C0D-9F94-BF4B4601D91D}" type="parTrans" cxnId="{CD223AB3-BD2C-4D41-B22A-BB708C4CF9D1}">
      <dgm:prSet/>
      <dgm:spPr/>
      <dgm:t>
        <a:bodyPr/>
        <a:lstStyle/>
        <a:p>
          <a:endParaRPr lang="en-US"/>
        </a:p>
      </dgm:t>
    </dgm:pt>
    <dgm:pt modelId="{878CDA3D-09D5-4E13-9FFD-0EA95FC919CE}" type="sibTrans" cxnId="{CD223AB3-BD2C-4D41-B22A-BB708C4CF9D1}">
      <dgm:prSet/>
      <dgm:spPr/>
      <dgm:t>
        <a:bodyPr/>
        <a:lstStyle/>
        <a:p>
          <a:endParaRPr lang="en-US"/>
        </a:p>
      </dgm:t>
    </dgm:pt>
    <dgm:pt modelId="{EA5F43A2-24FD-4901-BB80-18021592FC7E}">
      <dgm:prSet/>
      <dgm:spPr/>
      <dgm:t>
        <a:bodyPr/>
        <a:lstStyle/>
        <a:p>
          <a:r>
            <a:rPr lang="en-US"/>
            <a:t>Societal &amp; Policy Implications</a:t>
          </a:r>
        </a:p>
      </dgm:t>
    </dgm:pt>
    <dgm:pt modelId="{84F5841C-35F8-4720-B159-12EF6A9CB854}" type="parTrans" cxnId="{3C617897-A599-4A23-8606-2EB148F48D11}">
      <dgm:prSet/>
      <dgm:spPr/>
      <dgm:t>
        <a:bodyPr/>
        <a:lstStyle/>
        <a:p>
          <a:endParaRPr lang="en-US"/>
        </a:p>
      </dgm:t>
    </dgm:pt>
    <dgm:pt modelId="{74C9251C-2624-4297-B5DD-239315491A74}" type="sibTrans" cxnId="{3C617897-A599-4A23-8606-2EB148F48D11}">
      <dgm:prSet/>
      <dgm:spPr/>
      <dgm:t>
        <a:bodyPr/>
        <a:lstStyle/>
        <a:p>
          <a:endParaRPr lang="en-US"/>
        </a:p>
      </dgm:t>
    </dgm:pt>
    <dgm:pt modelId="{2E0E7D99-BB8A-46C7-B9CD-4406E246E41B}" type="pres">
      <dgm:prSet presAssocID="{0EC8C633-833A-4FC9-9914-3364ED89705C}" presName="linear" presStyleCnt="0">
        <dgm:presLayoutVars>
          <dgm:dir/>
          <dgm:animLvl val="lvl"/>
          <dgm:resizeHandles val="exact"/>
        </dgm:presLayoutVars>
      </dgm:prSet>
      <dgm:spPr/>
    </dgm:pt>
    <dgm:pt modelId="{7E5AA100-3B1A-4670-B675-9494BA19D55C}" type="pres">
      <dgm:prSet presAssocID="{0FE04F3A-021F-4ED7-B3AD-FECAD862579A}" presName="parentLin" presStyleCnt="0"/>
      <dgm:spPr/>
    </dgm:pt>
    <dgm:pt modelId="{FB3EC703-3B1E-4A65-81CF-723438EF05BD}" type="pres">
      <dgm:prSet presAssocID="{0FE04F3A-021F-4ED7-B3AD-FECAD862579A}" presName="parentLeftMargin" presStyleLbl="node1" presStyleIdx="0" presStyleCnt="5"/>
      <dgm:spPr/>
    </dgm:pt>
    <dgm:pt modelId="{6B260FEC-A8A4-42D0-AF99-F8EF2200B4F1}" type="pres">
      <dgm:prSet presAssocID="{0FE04F3A-021F-4ED7-B3AD-FECAD862579A}" presName="parentText" presStyleLbl="node1" presStyleIdx="0" presStyleCnt="5">
        <dgm:presLayoutVars>
          <dgm:chMax val="0"/>
          <dgm:bulletEnabled val="1"/>
        </dgm:presLayoutVars>
      </dgm:prSet>
      <dgm:spPr/>
    </dgm:pt>
    <dgm:pt modelId="{761B8CC4-C748-40FE-8224-182DFE82BE89}" type="pres">
      <dgm:prSet presAssocID="{0FE04F3A-021F-4ED7-B3AD-FECAD862579A}" presName="negativeSpace" presStyleCnt="0"/>
      <dgm:spPr/>
    </dgm:pt>
    <dgm:pt modelId="{563589A5-AF32-462F-991F-48157450C99E}" type="pres">
      <dgm:prSet presAssocID="{0FE04F3A-021F-4ED7-B3AD-FECAD862579A}" presName="childText" presStyleLbl="conFgAcc1" presStyleIdx="0" presStyleCnt="5">
        <dgm:presLayoutVars>
          <dgm:bulletEnabled val="1"/>
        </dgm:presLayoutVars>
      </dgm:prSet>
      <dgm:spPr/>
    </dgm:pt>
    <dgm:pt modelId="{E5B56908-4BB3-455C-9755-745DCE219720}" type="pres">
      <dgm:prSet presAssocID="{ABF6B455-4134-4517-B982-B453038A3BED}" presName="spaceBetweenRectangles" presStyleCnt="0"/>
      <dgm:spPr/>
    </dgm:pt>
    <dgm:pt modelId="{87972396-F0A8-43A4-98D4-52D0FC95F784}" type="pres">
      <dgm:prSet presAssocID="{0F9CC586-F528-41DC-8BB2-F65E4C59FA52}" presName="parentLin" presStyleCnt="0"/>
      <dgm:spPr/>
    </dgm:pt>
    <dgm:pt modelId="{8A229D74-7BD5-49F1-8565-1A9A7B157441}" type="pres">
      <dgm:prSet presAssocID="{0F9CC586-F528-41DC-8BB2-F65E4C59FA52}" presName="parentLeftMargin" presStyleLbl="node1" presStyleIdx="0" presStyleCnt="5"/>
      <dgm:spPr/>
    </dgm:pt>
    <dgm:pt modelId="{AC535502-C6D8-4492-B8F0-A28452CBF564}" type="pres">
      <dgm:prSet presAssocID="{0F9CC586-F528-41DC-8BB2-F65E4C59FA52}" presName="parentText" presStyleLbl="node1" presStyleIdx="1" presStyleCnt="5">
        <dgm:presLayoutVars>
          <dgm:chMax val="0"/>
          <dgm:bulletEnabled val="1"/>
        </dgm:presLayoutVars>
      </dgm:prSet>
      <dgm:spPr/>
    </dgm:pt>
    <dgm:pt modelId="{74F681CE-753E-4B9F-9939-FFB21E901B39}" type="pres">
      <dgm:prSet presAssocID="{0F9CC586-F528-41DC-8BB2-F65E4C59FA52}" presName="negativeSpace" presStyleCnt="0"/>
      <dgm:spPr/>
    </dgm:pt>
    <dgm:pt modelId="{1CD1960C-BDB8-493D-9AF1-147FFD7E1065}" type="pres">
      <dgm:prSet presAssocID="{0F9CC586-F528-41DC-8BB2-F65E4C59FA52}" presName="childText" presStyleLbl="conFgAcc1" presStyleIdx="1" presStyleCnt="5">
        <dgm:presLayoutVars>
          <dgm:bulletEnabled val="1"/>
        </dgm:presLayoutVars>
      </dgm:prSet>
      <dgm:spPr/>
    </dgm:pt>
    <dgm:pt modelId="{6F8381B6-C2A4-4C92-B4EE-122AA62ADBB7}" type="pres">
      <dgm:prSet presAssocID="{A770D4A6-C3B5-47F6-A088-8338916DCD94}" presName="spaceBetweenRectangles" presStyleCnt="0"/>
      <dgm:spPr/>
    </dgm:pt>
    <dgm:pt modelId="{BDC2A505-7702-439C-B69D-9F251CE59BA6}" type="pres">
      <dgm:prSet presAssocID="{F4693F10-E952-4F22-A9DA-2B70F55818C4}" presName="parentLin" presStyleCnt="0"/>
      <dgm:spPr/>
    </dgm:pt>
    <dgm:pt modelId="{B06F2B02-F1E3-4F84-BEE1-FB66E890C85E}" type="pres">
      <dgm:prSet presAssocID="{F4693F10-E952-4F22-A9DA-2B70F55818C4}" presName="parentLeftMargin" presStyleLbl="node1" presStyleIdx="1" presStyleCnt="5"/>
      <dgm:spPr/>
    </dgm:pt>
    <dgm:pt modelId="{F824D473-F598-495A-941C-C2E46CDA87D5}" type="pres">
      <dgm:prSet presAssocID="{F4693F10-E952-4F22-A9DA-2B70F55818C4}" presName="parentText" presStyleLbl="node1" presStyleIdx="2" presStyleCnt="5">
        <dgm:presLayoutVars>
          <dgm:chMax val="0"/>
          <dgm:bulletEnabled val="1"/>
        </dgm:presLayoutVars>
      </dgm:prSet>
      <dgm:spPr/>
    </dgm:pt>
    <dgm:pt modelId="{0C7F0A9D-8B7B-4D8B-835E-2B9EC06EF644}" type="pres">
      <dgm:prSet presAssocID="{F4693F10-E952-4F22-A9DA-2B70F55818C4}" presName="negativeSpace" presStyleCnt="0"/>
      <dgm:spPr/>
    </dgm:pt>
    <dgm:pt modelId="{7202DA03-89BB-450D-BA12-0DFA4C12C5DB}" type="pres">
      <dgm:prSet presAssocID="{F4693F10-E952-4F22-A9DA-2B70F55818C4}" presName="childText" presStyleLbl="conFgAcc1" presStyleIdx="2" presStyleCnt="5">
        <dgm:presLayoutVars>
          <dgm:bulletEnabled val="1"/>
        </dgm:presLayoutVars>
      </dgm:prSet>
      <dgm:spPr/>
    </dgm:pt>
    <dgm:pt modelId="{2CA3E734-D3A8-47B5-8A1D-DBB8E14D33BC}" type="pres">
      <dgm:prSet presAssocID="{72EF3C49-14E4-4990-93D0-1579F7ECF297}" presName="spaceBetweenRectangles" presStyleCnt="0"/>
      <dgm:spPr/>
    </dgm:pt>
    <dgm:pt modelId="{427D6CFA-4C4A-4EF9-BEF5-1C0C140C1C21}" type="pres">
      <dgm:prSet presAssocID="{1BE01A1D-9E3B-489E-B378-4A144332AD75}" presName="parentLin" presStyleCnt="0"/>
      <dgm:spPr/>
    </dgm:pt>
    <dgm:pt modelId="{5D411C28-9E74-4C6E-ADED-8F6525BCC964}" type="pres">
      <dgm:prSet presAssocID="{1BE01A1D-9E3B-489E-B378-4A144332AD75}" presName="parentLeftMargin" presStyleLbl="node1" presStyleIdx="2" presStyleCnt="5"/>
      <dgm:spPr/>
    </dgm:pt>
    <dgm:pt modelId="{03C2EE0D-A099-4D2E-BF43-CFC768CE246C}" type="pres">
      <dgm:prSet presAssocID="{1BE01A1D-9E3B-489E-B378-4A144332AD75}" presName="parentText" presStyleLbl="node1" presStyleIdx="3" presStyleCnt="5">
        <dgm:presLayoutVars>
          <dgm:chMax val="0"/>
          <dgm:bulletEnabled val="1"/>
        </dgm:presLayoutVars>
      </dgm:prSet>
      <dgm:spPr/>
    </dgm:pt>
    <dgm:pt modelId="{08A7DBD8-EBDA-4255-9224-98D6D5DFD26E}" type="pres">
      <dgm:prSet presAssocID="{1BE01A1D-9E3B-489E-B378-4A144332AD75}" presName="negativeSpace" presStyleCnt="0"/>
      <dgm:spPr/>
    </dgm:pt>
    <dgm:pt modelId="{551A5DCC-C023-4420-BE25-BA12E085F580}" type="pres">
      <dgm:prSet presAssocID="{1BE01A1D-9E3B-489E-B378-4A144332AD75}" presName="childText" presStyleLbl="conFgAcc1" presStyleIdx="3" presStyleCnt="5">
        <dgm:presLayoutVars>
          <dgm:bulletEnabled val="1"/>
        </dgm:presLayoutVars>
      </dgm:prSet>
      <dgm:spPr/>
    </dgm:pt>
    <dgm:pt modelId="{791E5026-3218-4284-880D-E811708536E2}" type="pres">
      <dgm:prSet presAssocID="{878CDA3D-09D5-4E13-9FFD-0EA95FC919CE}" presName="spaceBetweenRectangles" presStyleCnt="0"/>
      <dgm:spPr/>
    </dgm:pt>
    <dgm:pt modelId="{287C9102-2D0A-4BD8-9857-41A93ACCB72A}" type="pres">
      <dgm:prSet presAssocID="{EA5F43A2-24FD-4901-BB80-18021592FC7E}" presName="parentLin" presStyleCnt="0"/>
      <dgm:spPr/>
    </dgm:pt>
    <dgm:pt modelId="{574AE2B5-3C9C-4F9D-A3D6-475CC2A7AD0D}" type="pres">
      <dgm:prSet presAssocID="{EA5F43A2-24FD-4901-BB80-18021592FC7E}" presName="parentLeftMargin" presStyleLbl="node1" presStyleIdx="3" presStyleCnt="5"/>
      <dgm:spPr/>
    </dgm:pt>
    <dgm:pt modelId="{55749CB5-2F60-4E7F-A8A0-EFBC77AB8A2F}" type="pres">
      <dgm:prSet presAssocID="{EA5F43A2-24FD-4901-BB80-18021592FC7E}" presName="parentText" presStyleLbl="node1" presStyleIdx="4" presStyleCnt="5">
        <dgm:presLayoutVars>
          <dgm:chMax val="0"/>
          <dgm:bulletEnabled val="1"/>
        </dgm:presLayoutVars>
      </dgm:prSet>
      <dgm:spPr/>
    </dgm:pt>
    <dgm:pt modelId="{F70DD480-C359-4BA0-89ED-86D02E6A6A77}" type="pres">
      <dgm:prSet presAssocID="{EA5F43A2-24FD-4901-BB80-18021592FC7E}" presName="negativeSpace" presStyleCnt="0"/>
      <dgm:spPr/>
    </dgm:pt>
    <dgm:pt modelId="{3C2C89FC-C839-4383-B6EE-464EC8C9FD89}" type="pres">
      <dgm:prSet presAssocID="{EA5F43A2-24FD-4901-BB80-18021592FC7E}" presName="childText" presStyleLbl="conFgAcc1" presStyleIdx="4" presStyleCnt="5">
        <dgm:presLayoutVars>
          <dgm:bulletEnabled val="1"/>
        </dgm:presLayoutVars>
      </dgm:prSet>
      <dgm:spPr/>
    </dgm:pt>
  </dgm:ptLst>
  <dgm:cxnLst>
    <dgm:cxn modelId="{CA975727-E123-4031-93EE-7B4155EDBFDF}" type="presOf" srcId="{EA5F43A2-24FD-4901-BB80-18021592FC7E}" destId="{574AE2B5-3C9C-4F9D-A3D6-475CC2A7AD0D}" srcOrd="0" destOrd="0" presId="urn:microsoft.com/office/officeart/2005/8/layout/list1"/>
    <dgm:cxn modelId="{FD92D028-6117-4DA4-9B69-70E06FE1A981}" srcId="{0EC8C633-833A-4FC9-9914-3364ED89705C}" destId="{0FE04F3A-021F-4ED7-B3AD-FECAD862579A}" srcOrd="0" destOrd="0" parTransId="{6CADDD65-288A-45A1-99F9-344D3B489EF7}" sibTransId="{ABF6B455-4134-4517-B982-B453038A3BED}"/>
    <dgm:cxn modelId="{A0D36E34-0A6C-4B62-96B4-EFE24BBD3411}" type="presOf" srcId="{1BE01A1D-9E3B-489E-B378-4A144332AD75}" destId="{03C2EE0D-A099-4D2E-BF43-CFC768CE246C}" srcOrd="1" destOrd="0" presId="urn:microsoft.com/office/officeart/2005/8/layout/list1"/>
    <dgm:cxn modelId="{C06CC660-A94F-4E8F-A750-07263FB229EF}" type="presOf" srcId="{EA5F43A2-24FD-4901-BB80-18021592FC7E}" destId="{55749CB5-2F60-4E7F-A8A0-EFBC77AB8A2F}" srcOrd="1" destOrd="0" presId="urn:microsoft.com/office/officeart/2005/8/layout/list1"/>
    <dgm:cxn modelId="{7F693268-49E4-4403-B6E1-4558FC59DD3D}" srcId="{0EC8C633-833A-4FC9-9914-3364ED89705C}" destId="{0F9CC586-F528-41DC-8BB2-F65E4C59FA52}" srcOrd="1" destOrd="0" parTransId="{B2A1B7FD-5AD2-4CB8-8CC4-F2914BA176E7}" sibTransId="{A770D4A6-C3B5-47F6-A088-8338916DCD94}"/>
    <dgm:cxn modelId="{B6E17B4A-EF92-4DBD-90E1-90CB39AF8B50}" type="presOf" srcId="{0EC8C633-833A-4FC9-9914-3364ED89705C}" destId="{2E0E7D99-BB8A-46C7-B9CD-4406E246E41B}" srcOrd="0" destOrd="0" presId="urn:microsoft.com/office/officeart/2005/8/layout/list1"/>
    <dgm:cxn modelId="{1DD4C36B-3611-4062-B3C8-C4E3C06E3054}" type="presOf" srcId="{0F9CC586-F528-41DC-8BB2-F65E4C59FA52}" destId="{AC535502-C6D8-4492-B8F0-A28452CBF564}" srcOrd="1" destOrd="0" presId="urn:microsoft.com/office/officeart/2005/8/layout/list1"/>
    <dgm:cxn modelId="{CC6B648F-49B0-482E-A5D3-36B969844694}" srcId="{0EC8C633-833A-4FC9-9914-3364ED89705C}" destId="{F4693F10-E952-4F22-A9DA-2B70F55818C4}" srcOrd="2" destOrd="0" parTransId="{C611655F-366F-4E9D-833C-F82ABA4A7500}" sibTransId="{72EF3C49-14E4-4990-93D0-1579F7ECF297}"/>
    <dgm:cxn modelId="{3C617897-A599-4A23-8606-2EB148F48D11}" srcId="{0EC8C633-833A-4FC9-9914-3364ED89705C}" destId="{EA5F43A2-24FD-4901-BB80-18021592FC7E}" srcOrd="4" destOrd="0" parTransId="{84F5841C-35F8-4720-B159-12EF6A9CB854}" sibTransId="{74C9251C-2624-4297-B5DD-239315491A74}"/>
    <dgm:cxn modelId="{CD223AB3-BD2C-4D41-B22A-BB708C4CF9D1}" srcId="{0EC8C633-833A-4FC9-9914-3364ED89705C}" destId="{1BE01A1D-9E3B-489E-B378-4A144332AD75}" srcOrd="3" destOrd="0" parTransId="{066EF520-8588-4C0D-9F94-BF4B4601D91D}" sibTransId="{878CDA3D-09D5-4E13-9FFD-0EA95FC919CE}"/>
    <dgm:cxn modelId="{68A3E7C6-65D9-4F3B-8D74-B60F091F0610}" type="presOf" srcId="{1BE01A1D-9E3B-489E-B378-4A144332AD75}" destId="{5D411C28-9E74-4C6E-ADED-8F6525BCC964}" srcOrd="0" destOrd="0" presId="urn:microsoft.com/office/officeart/2005/8/layout/list1"/>
    <dgm:cxn modelId="{E406D5C7-190A-4C2D-A6E6-0AD03C4DED68}" type="presOf" srcId="{0FE04F3A-021F-4ED7-B3AD-FECAD862579A}" destId="{FB3EC703-3B1E-4A65-81CF-723438EF05BD}" srcOrd="0" destOrd="0" presId="urn:microsoft.com/office/officeart/2005/8/layout/list1"/>
    <dgm:cxn modelId="{093E11E6-15CD-4541-97C4-F2F7A3643564}" type="presOf" srcId="{F4693F10-E952-4F22-A9DA-2B70F55818C4}" destId="{F824D473-F598-495A-941C-C2E46CDA87D5}" srcOrd="1" destOrd="0" presId="urn:microsoft.com/office/officeart/2005/8/layout/list1"/>
    <dgm:cxn modelId="{075B21E9-A1D7-4D23-81FF-96DA2572BE9B}" type="presOf" srcId="{0F9CC586-F528-41DC-8BB2-F65E4C59FA52}" destId="{8A229D74-7BD5-49F1-8565-1A9A7B157441}" srcOrd="0" destOrd="0" presId="urn:microsoft.com/office/officeart/2005/8/layout/list1"/>
    <dgm:cxn modelId="{ECB0CFE9-CDDA-4A17-ACB5-F44205FEA416}" type="presOf" srcId="{F4693F10-E952-4F22-A9DA-2B70F55818C4}" destId="{B06F2B02-F1E3-4F84-BEE1-FB66E890C85E}" srcOrd="0" destOrd="0" presId="urn:microsoft.com/office/officeart/2005/8/layout/list1"/>
    <dgm:cxn modelId="{14D0DDEB-F4B1-439C-A545-1BB536CE4D81}" type="presOf" srcId="{0FE04F3A-021F-4ED7-B3AD-FECAD862579A}" destId="{6B260FEC-A8A4-42D0-AF99-F8EF2200B4F1}" srcOrd="1" destOrd="0" presId="urn:microsoft.com/office/officeart/2005/8/layout/list1"/>
    <dgm:cxn modelId="{CFB9FDE5-3E62-44F8-BD5D-38DB4B901CC6}" type="presParOf" srcId="{2E0E7D99-BB8A-46C7-B9CD-4406E246E41B}" destId="{7E5AA100-3B1A-4670-B675-9494BA19D55C}" srcOrd="0" destOrd="0" presId="urn:microsoft.com/office/officeart/2005/8/layout/list1"/>
    <dgm:cxn modelId="{028A4AA6-E651-4C41-8168-C4079EE5B7D8}" type="presParOf" srcId="{7E5AA100-3B1A-4670-B675-9494BA19D55C}" destId="{FB3EC703-3B1E-4A65-81CF-723438EF05BD}" srcOrd="0" destOrd="0" presId="urn:microsoft.com/office/officeart/2005/8/layout/list1"/>
    <dgm:cxn modelId="{FBA6FD34-FFEA-4055-9585-1CFC053FF9E4}" type="presParOf" srcId="{7E5AA100-3B1A-4670-B675-9494BA19D55C}" destId="{6B260FEC-A8A4-42D0-AF99-F8EF2200B4F1}" srcOrd="1" destOrd="0" presId="urn:microsoft.com/office/officeart/2005/8/layout/list1"/>
    <dgm:cxn modelId="{96CDB3F7-AF68-4773-AFE4-08068B392943}" type="presParOf" srcId="{2E0E7D99-BB8A-46C7-B9CD-4406E246E41B}" destId="{761B8CC4-C748-40FE-8224-182DFE82BE89}" srcOrd="1" destOrd="0" presId="urn:microsoft.com/office/officeart/2005/8/layout/list1"/>
    <dgm:cxn modelId="{302829E7-49D4-497F-A768-1353EC44E06C}" type="presParOf" srcId="{2E0E7D99-BB8A-46C7-B9CD-4406E246E41B}" destId="{563589A5-AF32-462F-991F-48157450C99E}" srcOrd="2" destOrd="0" presId="urn:microsoft.com/office/officeart/2005/8/layout/list1"/>
    <dgm:cxn modelId="{F8AC86FA-C4F6-4BB1-A888-1F7A6DBA123A}" type="presParOf" srcId="{2E0E7D99-BB8A-46C7-B9CD-4406E246E41B}" destId="{E5B56908-4BB3-455C-9755-745DCE219720}" srcOrd="3" destOrd="0" presId="urn:microsoft.com/office/officeart/2005/8/layout/list1"/>
    <dgm:cxn modelId="{FEE0C569-CECE-4E4C-9495-59228A1CF68B}" type="presParOf" srcId="{2E0E7D99-BB8A-46C7-B9CD-4406E246E41B}" destId="{87972396-F0A8-43A4-98D4-52D0FC95F784}" srcOrd="4" destOrd="0" presId="urn:microsoft.com/office/officeart/2005/8/layout/list1"/>
    <dgm:cxn modelId="{9103A254-FC72-4306-8236-B0BF747AF318}" type="presParOf" srcId="{87972396-F0A8-43A4-98D4-52D0FC95F784}" destId="{8A229D74-7BD5-49F1-8565-1A9A7B157441}" srcOrd="0" destOrd="0" presId="urn:microsoft.com/office/officeart/2005/8/layout/list1"/>
    <dgm:cxn modelId="{A5F9F6C1-34AB-49FB-AE8B-3899C7C43C8A}" type="presParOf" srcId="{87972396-F0A8-43A4-98D4-52D0FC95F784}" destId="{AC535502-C6D8-4492-B8F0-A28452CBF564}" srcOrd="1" destOrd="0" presId="urn:microsoft.com/office/officeart/2005/8/layout/list1"/>
    <dgm:cxn modelId="{0412A5DB-D392-4888-AE6C-5948EAB61599}" type="presParOf" srcId="{2E0E7D99-BB8A-46C7-B9CD-4406E246E41B}" destId="{74F681CE-753E-4B9F-9939-FFB21E901B39}" srcOrd="5" destOrd="0" presId="urn:microsoft.com/office/officeart/2005/8/layout/list1"/>
    <dgm:cxn modelId="{96DBB991-B938-472B-99DE-6008D335EE8F}" type="presParOf" srcId="{2E0E7D99-BB8A-46C7-B9CD-4406E246E41B}" destId="{1CD1960C-BDB8-493D-9AF1-147FFD7E1065}" srcOrd="6" destOrd="0" presId="urn:microsoft.com/office/officeart/2005/8/layout/list1"/>
    <dgm:cxn modelId="{07EDCA82-26D3-46CF-B8B3-070A06F0CA27}" type="presParOf" srcId="{2E0E7D99-BB8A-46C7-B9CD-4406E246E41B}" destId="{6F8381B6-C2A4-4C92-B4EE-122AA62ADBB7}" srcOrd="7" destOrd="0" presId="urn:microsoft.com/office/officeart/2005/8/layout/list1"/>
    <dgm:cxn modelId="{54E9731A-7FF8-432A-8A11-3CA58DB3A214}" type="presParOf" srcId="{2E0E7D99-BB8A-46C7-B9CD-4406E246E41B}" destId="{BDC2A505-7702-439C-B69D-9F251CE59BA6}" srcOrd="8" destOrd="0" presId="urn:microsoft.com/office/officeart/2005/8/layout/list1"/>
    <dgm:cxn modelId="{AB6F2462-138B-4762-959B-38B27F9693A1}" type="presParOf" srcId="{BDC2A505-7702-439C-B69D-9F251CE59BA6}" destId="{B06F2B02-F1E3-4F84-BEE1-FB66E890C85E}" srcOrd="0" destOrd="0" presId="urn:microsoft.com/office/officeart/2005/8/layout/list1"/>
    <dgm:cxn modelId="{9819B886-2BE9-4018-9713-EE5D6F177E84}" type="presParOf" srcId="{BDC2A505-7702-439C-B69D-9F251CE59BA6}" destId="{F824D473-F598-495A-941C-C2E46CDA87D5}" srcOrd="1" destOrd="0" presId="urn:microsoft.com/office/officeart/2005/8/layout/list1"/>
    <dgm:cxn modelId="{A58DB909-959B-49E2-BBD9-A04CEEF22D40}" type="presParOf" srcId="{2E0E7D99-BB8A-46C7-B9CD-4406E246E41B}" destId="{0C7F0A9D-8B7B-4D8B-835E-2B9EC06EF644}" srcOrd="9" destOrd="0" presId="urn:microsoft.com/office/officeart/2005/8/layout/list1"/>
    <dgm:cxn modelId="{255AA667-A6BF-418A-90F9-FBAE2DD0B424}" type="presParOf" srcId="{2E0E7D99-BB8A-46C7-B9CD-4406E246E41B}" destId="{7202DA03-89BB-450D-BA12-0DFA4C12C5DB}" srcOrd="10" destOrd="0" presId="urn:microsoft.com/office/officeart/2005/8/layout/list1"/>
    <dgm:cxn modelId="{6AD6E5B5-7F6E-44B8-A387-874ECA547922}" type="presParOf" srcId="{2E0E7D99-BB8A-46C7-B9CD-4406E246E41B}" destId="{2CA3E734-D3A8-47B5-8A1D-DBB8E14D33BC}" srcOrd="11" destOrd="0" presId="urn:microsoft.com/office/officeart/2005/8/layout/list1"/>
    <dgm:cxn modelId="{A0B6B111-5AA1-4743-B661-2C1A41F96F48}" type="presParOf" srcId="{2E0E7D99-BB8A-46C7-B9CD-4406E246E41B}" destId="{427D6CFA-4C4A-4EF9-BEF5-1C0C140C1C21}" srcOrd="12" destOrd="0" presId="urn:microsoft.com/office/officeart/2005/8/layout/list1"/>
    <dgm:cxn modelId="{1D326CCE-3C61-4885-8500-4461235A5BE8}" type="presParOf" srcId="{427D6CFA-4C4A-4EF9-BEF5-1C0C140C1C21}" destId="{5D411C28-9E74-4C6E-ADED-8F6525BCC964}" srcOrd="0" destOrd="0" presId="urn:microsoft.com/office/officeart/2005/8/layout/list1"/>
    <dgm:cxn modelId="{6048E2BB-E4BF-4A1B-81F3-68E8A0CBFED3}" type="presParOf" srcId="{427D6CFA-4C4A-4EF9-BEF5-1C0C140C1C21}" destId="{03C2EE0D-A099-4D2E-BF43-CFC768CE246C}" srcOrd="1" destOrd="0" presId="urn:microsoft.com/office/officeart/2005/8/layout/list1"/>
    <dgm:cxn modelId="{166BC0C7-C167-4598-91E7-11298C18373A}" type="presParOf" srcId="{2E0E7D99-BB8A-46C7-B9CD-4406E246E41B}" destId="{08A7DBD8-EBDA-4255-9224-98D6D5DFD26E}" srcOrd="13" destOrd="0" presId="urn:microsoft.com/office/officeart/2005/8/layout/list1"/>
    <dgm:cxn modelId="{D0C21CF7-5D5C-4502-A920-CF29730B422C}" type="presParOf" srcId="{2E0E7D99-BB8A-46C7-B9CD-4406E246E41B}" destId="{551A5DCC-C023-4420-BE25-BA12E085F580}" srcOrd="14" destOrd="0" presId="urn:microsoft.com/office/officeart/2005/8/layout/list1"/>
    <dgm:cxn modelId="{F57036BD-3CC2-4689-B02C-FA252A3E2DC6}" type="presParOf" srcId="{2E0E7D99-BB8A-46C7-B9CD-4406E246E41B}" destId="{791E5026-3218-4284-880D-E811708536E2}" srcOrd="15" destOrd="0" presId="urn:microsoft.com/office/officeart/2005/8/layout/list1"/>
    <dgm:cxn modelId="{BD513A5F-DB71-4EC0-8DFE-8663639A1EDE}" type="presParOf" srcId="{2E0E7D99-BB8A-46C7-B9CD-4406E246E41B}" destId="{287C9102-2D0A-4BD8-9857-41A93ACCB72A}" srcOrd="16" destOrd="0" presId="urn:microsoft.com/office/officeart/2005/8/layout/list1"/>
    <dgm:cxn modelId="{26ACE906-EE38-4B46-A42B-3E6F1D3CC49B}" type="presParOf" srcId="{287C9102-2D0A-4BD8-9857-41A93ACCB72A}" destId="{574AE2B5-3C9C-4F9D-A3D6-475CC2A7AD0D}" srcOrd="0" destOrd="0" presId="urn:microsoft.com/office/officeart/2005/8/layout/list1"/>
    <dgm:cxn modelId="{728570F8-D7BF-4B6E-B24D-95FBFBB9DF22}" type="presParOf" srcId="{287C9102-2D0A-4BD8-9857-41A93ACCB72A}" destId="{55749CB5-2F60-4E7F-A8A0-EFBC77AB8A2F}" srcOrd="1" destOrd="0" presId="urn:microsoft.com/office/officeart/2005/8/layout/list1"/>
    <dgm:cxn modelId="{674DF95E-FEFF-44A6-A331-C1712BE2E807}" type="presParOf" srcId="{2E0E7D99-BB8A-46C7-B9CD-4406E246E41B}" destId="{F70DD480-C359-4BA0-89ED-86D02E6A6A77}" srcOrd="17" destOrd="0" presId="urn:microsoft.com/office/officeart/2005/8/layout/list1"/>
    <dgm:cxn modelId="{B1EEFCB6-725D-4EAB-8FA1-32192CD16EC9}" type="presParOf" srcId="{2E0E7D99-BB8A-46C7-B9CD-4406E246E41B}" destId="{3C2C89FC-C839-4383-B6EE-464EC8C9FD89}" srcOrd="18"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3589A5-AF32-462F-991F-48157450C99E}">
      <dsp:nvSpPr>
        <dsp:cNvPr id="0" name=""/>
        <dsp:cNvSpPr/>
      </dsp:nvSpPr>
      <dsp:spPr>
        <a:xfrm>
          <a:off x="0" y="306638"/>
          <a:ext cx="9724031" cy="403200"/>
        </a:xfrm>
        <a:prstGeom prst="rect">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B260FEC-A8A4-42D0-AF99-F8EF2200B4F1}">
      <dsp:nvSpPr>
        <dsp:cNvPr id="0" name=""/>
        <dsp:cNvSpPr/>
      </dsp:nvSpPr>
      <dsp:spPr>
        <a:xfrm>
          <a:off x="486201" y="70478"/>
          <a:ext cx="6806821" cy="47232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7282" tIns="0" rIns="257282" bIns="0" numCol="1" spcCol="1270" anchor="ctr" anchorCtr="0">
          <a:noAutofit/>
        </a:bodyPr>
        <a:lstStyle/>
        <a:p>
          <a:pPr marL="0" lvl="0" indent="0" algn="l" defTabSz="711200">
            <a:lnSpc>
              <a:spcPct val="90000"/>
            </a:lnSpc>
            <a:spcBef>
              <a:spcPct val="0"/>
            </a:spcBef>
            <a:spcAft>
              <a:spcPct val="35000"/>
            </a:spcAft>
            <a:buNone/>
          </a:pPr>
          <a:r>
            <a:rPr lang="en-US" sz="1600" kern="1200"/>
            <a:t>AI &amp; Automation’s Transformative Impact</a:t>
          </a:r>
        </a:p>
      </dsp:txBody>
      <dsp:txXfrm>
        <a:off x="509258" y="93535"/>
        <a:ext cx="6760707" cy="426206"/>
      </dsp:txXfrm>
    </dsp:sp>
    <dsp:sp modelId="{1CD1960C-BDB8-493D-9AF1-147FFD7E1065}">
      <dsp:nvSpPr>
        <dsp:cNvPr id="0" name=""/>
        <dsp:cNvSpPr/>
      </dsp:nvSpPr>
      <dsp:spPr>
        <a:xfrm>
          <a:off x="0" y="1032398"/>
          <a:ext cx="9724031" cy="403200"/>
        </a:xfrm>
        <a:prstGeom prst="rect">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C535502-C6D8-4492-B8F0-A28452CBF564}">
      <dsp:nvSpPr>
        <dsp:cNvPr id="0" name=""/>
        <dsp:cNvSpPr/>
      </dsp:nvSpPr>
      <dsp:spPr>
        <a:xfrm>
          <a:off x="486201" y="796239"/>
          <a:ext cx="6806821" cy="47232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7282" tIns="0" rIns="257282" bIns="0" numCol="1" spcCol="1270" anchor="ctr" anchorCtr="0">
          <a:noAutofit/>
        </a:bodyPr>
        <a:lstStyle/>
        <a:p>
          <a:pPr marL="0" lvl="0" indent="0" algn="l" defTabSz="711200">
            <a:lnSpc>
              <a:spcPct val="90000"/>
            </a:lnSpc>
            <a:spcBef>
              <a:spcPct val="0"/>
            </a:spcBef>
            <a:spcAft>
              <a:spcPct val="35000"/>
            </a:spcAft>
            <a:buNone/>
          </a:pPr>
          <a:r>
            <a:rPr lang="en-US" sz="1600" kern="1200"/>
            <a:t>Evolving Job Roles &amp; Skills</a:t>
          </a:r>
        </a:p>
      </dsp:txBody>
      <dsp:txXfrm>
        <a:off x="509258" y="819296"/>
        <a:ext cx="6760707" cy="426206"/>
      </dsp:txXfrm>
    </dsp:sp>
    <dsp:sp modelId="{7202DA03-89BB-450D-BA12-0DFA4C12C5DB}">
      <dsp:nvSpPr>
        <dsp:cNvPr id="0" name=""/>
        <dsp:cNvSpPr/>
      </dsp:nvSpPr>
      <dsp:spPr>
        <a:xfrm>
          <a:off x="0" y="1758158"/>
          <a:ext cx="9724031" cy="403200"/>
        </a:xfrm>
        <a:prstGeom prst="rect">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824D473-F598-495A-941C-C2E46CDA87D5}">
      <dsp:nvSpPr>
        <dsp:cNvPr id="0" name=""/>
        <dsp:cNvSpPr/>
      </dsp:nvSpPr>
      <dsp:spPr>
        <a:xfrm>
          <a:off x="486201" y="1521999"/>
          <a:ext cx="6806821" cy="47232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7282" tIns="0" rIns="257282" bIns="0" numCol="1" spcCol="1270" anchor="ctr" anchorCtr="0">
          <a:noAutofit/>
        </a:bodyPr>
        <a:lstStyle/>
        <a:p>
          <a:pPr marL="0" lvl="0" indent="0" algn="l" defTabSz="711200">
            <a:lnSpc>
              <a:spcPct val="90000"/>
            </a:lnSpc>
            <a:spcBef>
              <a:spcPct val="0"/>
            </a:spcBef>
            <a:spcAft>
              <a:spcPct val="35000"/>
            </a:spcAft>
            <a:buNone/>
          </a:pPr>
          <a:r>
            <a:rPr lang="en-US" sz="1600" kern="1200"/>
            <a:t>Organizational Shifts &amp; Well-being</a:t>
          </a:r>
        </a:p>
      </dsp:txBody>
      <dsp:txXfrm>
        <a:off x="509258" y="1545056"/>
        <a:ext cx="6760707" cy="426206"/>
      </dsp:txXfrm>
    </dsp:sp>
    <dsp:sp modelId="{551A5DCC-C023-4420-BE25-BA12E085F580}">
      <dsp:nvSpPr>
        <dsp:cNvPr id="0" name=""/>
        <dsp:cNvSpPr/>
      </dsp:nvSpPr>
      <dsp:spPr>
        <a:xfrm>
          <a:off x="0" y="2483919"/>
          <a:ext cx="9724031" cy="403200"/>
        </a:xfrm>
        <a:prstGeom prst="rect">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3C2EE0D-A099-4D2E-BF43-CFC768CE246C}">
      <dsp:nvSpPr>
        <dsp:cNvPr id="0" name=""/>
        <dsp:cNvSpPr/>
      </dsp:nvSpPr>
      <dsp:spPr>
        <a:xfrm>
          <a:off x="486201" y="2247758"/>
          <a:ext cx="6806821" cy="47232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7282" tIns="0" rIns="257282" bIns="0" numCol="1" spcCol="1270" anchor="ctr" anchorCtr="0">
          <a:noAutofit/>
        </a:bodyPr>
        <a:lstStyle/>
        <a:p>
          <a:pPr marL="0" lvl="0" indent="0" algn="l" defTabSz="711200">
            <a:lnSpc>
              <a:spcPct val="90000"/>
            </a:lnSpc>
            <a:spcBef>
              <a:spcPct val="0"/>
            </a:spcBef>
            <a:spcAft>
              <a:spcPct val="35000"/>
            </a:spcAft>
            <a:buNone/>
          </a:pPr>
          <a:r>
            <a:rPr lang="en-US" sz="1600" kern="1200"/>
            <a:t>The Human Element &amp; WOP</a:t>
          </a:r>
        </a:p>
      </dsp:txBody>
      <dsp:txXfrm>
        <a:off x="509258" y="2270815"/>
        <a:ext cx="6760707" cy="426206"/>
      </dsp:txXfrm>
    </dsp:sp>
    <dsp:sp modelId="{3C2C89FC-C839-4383-B6EE-464EC8C9FD89}">
      <dsp:nvSpPr>
        <dsp:cNvPr id="0" name=""/>
        <dsp:cNvSpPr/>
      </dsp:nvSpPr>
      <dsp:spPr>
        <a:xfrm>
          <a:off x="0" y="3209678"/>
          <a:ext cx="9724031" cy="403200"/>
        </a:xfrm>
        <a:prstGeom prst="rect">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5749CB5-2F60-4E7F-A8A0-EFBC77AB8A2F}">
      <dsp:nvSpPr>
        <dsp:cNvPr id="0" name=""/>
        <dsp:cNvSpPr/>
      </dsp:nvSpPr>
      <dsp:spPr>
        <a:xfrm>
          <a:off x="486201" y="2973518"/>
          <a:ext cx="6806821" cy="47232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7282" tIns="0" rIns="257282" bIns="0" numCol="1" spcCol="1270" anchor="ctr" anchorCtr="0">
          <a:noAutofit/>
        </a:bodyPr>
        <a:lstStyle/>
        <a:p>
          <a:pPr marL="0" lvl="0" indent="0" algn="l" defTabSz="711200">
            <a:lnSpc>
              <a:spcPct val="90000"/>
            </a:lnSpc>
            <a:spcBef>
              <a:spcPct val="0"/>
            </a:spcBef>
            <a:spcAft>
              <a:spcPct val="35000"/>
            </a:spcAft>
            <a:buNone/>
          </a:pPr>
          <a:r>
            <a:rPr lang="en-US" sz="1600" kern="1200"/>
            <a:t>Societal &amp; Policy Implications</a:t>
          </a:r>
        </a:p>
      </dsp:txBody>
      <dsp:txXfrm>
        <a:off x="509258" y="2996575"/>
        <a:ext cx="6760707" cy="426206"/>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07EA8DD-3DA5-4EEE-AD56-A398BF1EACB3}" type="datetimeFigureOut">
              <a:rPr lang="en-US" smtClean="0"/>
              <a:t>2/11/2026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00FF648-570E-4916-A741-166AFEAB081F}" type="slidenum">
              <a:rPr lang="en-US" smtClean="0"/>
              <a:t>‹#›</a:t>
            </a:fld>
            <a:endParaRPr lang="en-US"/>
          </a:p>
        </p:txBody>
      </p:sp>
    </p:spTree>
    <p:extLst>
      <p:ext uri="{BB962C8B-B14F-4D97-AF65-F5344CB8AC3E}">
        <p14:creationId xmlns:p14="http://schemas.microsoft.com/office/powerpoint/2010/main" val="2426021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Welcome to my project presentation this evening!</a:t>
            </a:r>
          </a:p>
        </p:txBody>
      </p:sp>
      <p:sp>
        <p:nvSpPr>
          <p:cNvPr id="4" name="Slide Number Placeholder 3"/>
          <p:cNvSpPr>
            <a:spLocks noGrp="1"/>
          </p:cNvSpPr>
          <p:nvPr>
            <p:ph type="sldNum" sz="quarter" idx="5"/>
          </p:nvPr>
        </p:nvSpPr>
        <p:spPr/>
        <p:txBody>
          <a:bodyPr/>
          <a:lstStyle/>
          <a:p>
            <a:fld id="{600FF648-570E-4916-A741-166AFEAB081F}" type="slidenum">
              <a:rPr lang="en-US" smtClean="0"/>
              <a:t>1</a:t>
            </a:fld>
            <a:endParaRPr lang="en-US"/>
          </a:p>
        </p:txBody>
      </p:sp>
    </p:spTree>
    <p:extLst>
      <p:ext uri="{BB962C8B-B14F-4D97-AF65-F5344CB8AC3E}">
        <p14:creationId xmlns:p14="http://schemas.microsoft.com/office/powerpoint/2010/main" val="27117555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Putting all of this data together led me to 3 actionable strategic recommendations…</a:t>
            </a:r>
          </a:p>
          <a:p>
            <a:r>
              <a:rPr lang="en-US" dirty="0"/>
              <a:t>Now let’s look at each of these a little more closely…</a:t>
            </a:r>
          </a:p>
        </p:txBody>
      </p:sp>
      <p:sp>
        <p:nvSpPr>
          <p:cNvPr id="4" name="Slide Number Placeholder 3"/>
          <p:cNvSpPr>
            <a:spLocks noGrp="1"/>
          </p:cNvSpPr>
          <p:nvPr>
            <p:ph type="sldNum" sz="quarter" idx="5"/>
          </p:nvPr>
        </p:nvSpPr>
        <p:spPr/>
        <p:txBody>
          <a:bodyPr/>
          <a:lstStyle/>
          <a:p>
            <a:fld id="{600FF648-570E-4916-A741-166AFEAB081F}" type="slidenum">
              <a:rPr lang="en-US" smtClean="0"/>
              <a:t>10</a:t>
            </a:fld>
            <a:endParaRPr lang="en-US"/>
          </a:p>
        </p:txBody>
      </p:sp>
    </p:spTree>
    <p:extLst>
      <p:ext uri="{BB962C8B-B14F-4D97-AF65-F5344CB8AC3E}">
        <p14:creationId xmlns:p14="http://schemas.microsoft.com/office/powerpoint/2010/main" val="20710137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1" i="0" u="none" strike="noStrike" kern="1200" dirty="0">
                <a:solidFill>
                  <a:schemeClr val="tx1"/>
                </a:solidFill>
                <a:effectLst/>
                <a:latin typeface="+mn-lt"/>
                <a:ea typeface="+mn-ea"/>
                <a:cs typeface="+mn-cs"/>
              </a:rPr>
              <a:t>Establish "Future of Work" Task Force comprised of</a:t>
            </a:r>
            <a:r>
              <a:rPr lang="en-US" sz="1200" b="0" i="0" u="none" strike="noStrike" kern="1200" dirty="0">
                <a:solidFill>
                  <a:schemeClr val="tx1"/>
                </a:solidFill>
                <a:effectLst/>
                <a:latin typeface="+mn-lt"/>
                <a:ea typeface="+mn-ea"/>
                <a:cs typeface="+mn-cs"/>
              </a:rPr>
              <a:t> HR, WOP, IT, and Business Unit Leaders.</a:t>
            </a:r>
          </a:p>
          <a:p>
            <a:pPr rtl="0" fontAlgn="base"/>
            <a:r>
              <a:rPr lang="en-US" sz="1200" b="0" i="0" u="none" strike="noStrike" kern="1200" dirty="0">
                <a:solidFill>
                  <a:schemeClr val="tx1"/>
                </a:solidFill>
                <a:effectLst/>
                <a:latin typeface="+mn-lt"/>
                <a:ea typeface="+mn-ea"/>
                <a:cs typeface="+mn-cs"/>
              </a:rPr>
              <a:t>They would oversee or direct in 4 key areas… </a:t>
            </a:r>
          </a:p>
          <a:p>
            <a:pPr rtl="0" fontAlgn="base"/>
            <a:r>
              <a:rPr lang="en-US" sz="1200" b="1" i="0" u="none" strike="noStrike" kern="1200" dirty="0">
                <a:solidFill>
                  <a:schemeClr val="tx1"/>
                </a:solidFill>
                <a:effectLst/>
                <a:latin typeface="+mn-lt"/>
                <a:ea typeface="+mn-ea"/>
                <a:cs typeface="+mn-cs"/>
              </a:rPr>
              <a:t>Continuous Monitoring of </a:t>
            </a:r>
            <a:r>
              <a:rPr lang="en-US" sz="1200" b="0" i="0" u="none" strike="noStrike" kern="1200" dirty="0">
                <a:solidFill>
                  <a:schemeClr val="tx1"/>
                </a:solidFill>
                <a:effectLst/>
                <a:latin typeface="+mn-lt"/>
                <a:ea typeface="+mn-ea"/>
                <a:cs typeface="+mn-cs"/>
              </a:rPr>
              <a:t>AI/automation trends, and conduct regular assessments of task-level impact on roles, and future skill needs.</a:t>
            </a:r>
          </a:p>
          <a:p>
            <a:pPr rtl="0" fontAlgn="base"/>
            <a:r>
              <a:rPr lang="en-US" sz="1200" b="1" i="0" u="none" strike="noStrike" kern="1200" dirty="0">
                <a:solidFill>
                  <a:schemeClr val="tx1"/>
                </a:solidFill>
                <a:effectLst/>
                <a:latin typeface="+mn-lt"/>
                <a:ea typeface="+mn-ea"/>
                <a:cs typeface="+mn-cs"/>
              </a:rPr>
              <a:t>Offer Adaptive Learning Pathways:</a:t>
            </a:r>
            <a:r>
              <a:rPr lang="en-US" sz="1200" b="0" i="0" u="none" strike="noStrike" kern="1200" dirty="0">
                <a:solidFill>
                  <a:schemeClr val="tx1"/>
                </a:solidFill>
                <a:effectLst/>
                <a:latin typeface="+mn-lt"/>
                <a:ea typeface="+mn-ea"/>
                <a:cs typeface="+mn-cs"/>
              </a:rPr>
              <a:t> deploying modular, agile, focusing on critical skills (adaptability, data analysis, AI literacy). Prioritize online courses &amp; on-the-job training.</a:t>
            </a:r>
          </a:p>
          <a:p>
            <a:pPr rtl="0" fontAlgn="base"/>
            <a:r>
              <a:rPr lang="en-US" sz="1200" b="1" i="0" u="none" strike="noStrike" kern="1200" dirty="0">
                <a:solidFill>
                  <a:schemeClr val="tx1"/>
                </a:solidFill>
                <a:effectLst/>
                <a:latin typeface="+mn-lt"/>
                <a:ea typeface="+mn-ea"/>
                <a:cs typeface="+mn-cs"/>
              </a:rPr>
              <a:t>Perform Job Redesign &amp; Internal Mobility:</a:t>
            </a:r>
            <a:r>
              <a:rPr lang="en-US" sz="1200" b="0" i="0" u="none" strike="noStrike" kern="1200" dirty="0">
                <a:solidFill>
                  <a:schemeClr val="tx1"/>
                </a:solidFill>
                <a:effectLst/>
                <a:latin typeface="+mn-lt"/>
                <a:ea typeface="+mn-ea"/>
                <a:cs typeface="+mn-cs"/>
              </a:rPr>
              <a:t> proactively transitioning employees from declining to growing roles.</a:t>
            </a:r>
          </a:p>
          <a:p>
            <a:pPr rtl="0" fontAlgn="base"/>
            <a:r>
              <a:rPr lang="en-US" sz="1200" b="1" i="0" u="none" strike="noStrike" kern="1200" dirty="0">
                <a:solidFill>
                  <a:schemeClr val="tx1"/>
                </a:solidFill>
                <a:effectLst/>
                <a:latin typeface="+mn-lt"/>
                <a:ea typeface="+mn-ea"/>
                <a:cs typeface="+mn-cs"/>
              </a:rPr>
              <a:t>To foster the "Augmented Human" mindset, employees should be trained </a:t>
            </a:r>
            <a:r>
              <a:rPr lang="en-US" sz="1200" b="0" i="0" u="none" strike="noStrike" kern="1200" dirty="0">
                <a:solidFill>
                  <a:schemeClr val="tx1"/>
                </a:solidFill>
                <a:effectLst/>
                <a:latin typeface="+mn-lt"/>
                <a:ea typeface="+mn-ea"/>
                <a:cs typeface="+mn-cs"/>
              </a:rPr>
              <a:t>to work </a:t>
            </a:r>
            <a:r>
              <a:rPr lang="en-US" sz="1200" b="1" i="1" u="none" strike="noStrike" kern="1200" dirty="0">
                <a:solidFill>
                  <a:schemeClr val="tx1"/>
                </a:solidFill>
                <a:effectLst/>
                <a:latin typeface="+mn-lt"/>
                <a:ea typeface="+mn-ea"/>
                <a:cs typeface="+mn-cs"/>
              </a:rPr>
              <a:t>with</a:t>
            </a:r>
            <a:r>
              <a:rPr lang="en-US" sz="1200" b="0" i="0" u="none" strike="noStrike" kern="1200" dirty="0">
                <a:solidFill>
                  <a:schemeClr val="tx1"/>
                </a:solidFill>
                <a:effectLst/>
                <a:latin typeface="+mn-lt"/>
                <a:ea typeface="+mn-ea"/>
                <a:cs typeface="+mn-cs"/>
              </a:rPr>
              <a:t> AI to enhance capabilities (higher-order cognition, creativity, interpersonal interactions).</a:t>
            </a:r>
          </a:p>
          <a:p>
            <a:endParaRPr lang="en-US" dirty="0"/>
          </a:p>
        </p:txBody>
      </p:sp>
      <p:sp>
        <p:nvSpPr>
          <p:cNvPr id="4" name="Slide Number Placeholder 3"/>
          <p:cNvSpPr>
            <a:spLocks noGrp="1"/>
          </p:cNvSpPr>
          <p:nvPr>
            <p:ph type="sldNum" sz="quarter" idx="5"/>
          </p:nvPr>
        </p:nvSpPr>
        <p:spPr/>
        <p:txBody>
          <a:bodyPr/>
          <a:lstStyle/>
          <a:p>
            <a:fld id="{600FF648-570E-4916-A741-166AFEAB081F}" type="slidenum">
              <a:rPr lang="en-US" smtClean="0"/>
              <a:t>11</a:t>
            </a:fld>
            <a:endParaRPr lang="en-US"/>
          </a:p>
        </p:txBody>
      </p:sp>
    </p:spTree>
    <p:extLst>
      <p:ext uri="{BB962C8B-B14F-4D97-AF65-F5344CB8AC3E}">
        <p14:creationId xmlns:p14="http://schemas.microsoft.com/office/powerpoint/2010/main" val="359818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1" i="0" u="none" strike="noStrike" kern="1200" dirty="0">
                <a:solidFill>
                  <a:schemeClr val="tx1"/>
                </a:solidFill>
                <a:effectLst/>
                <a:latin typeface="+mn-lt"/>
                <a:ea typeface="+mn-ea"/>
                <a:cs typeface="+mn-cs"/>
              </a:rPr>
              <a:t>My second strategic recommendation involves 3 leadership specific champion opportunities…</a:t>
            </a:r>
          </a:p>
          <a:p>
            <a:pPr rtl="0" fontAlgn="base"/>
            <a:r>
              <a:rPr lang="en-US" sz="1200" b="1" i="0" u="none" strike="noStrike" kern="1200" dirty="0">
                <a:solidFill>
                  <a:schemeClr val="tx1"/>
                </a:solidFill>
                <a:effectLst/>
                <a:latin typeface="+mn-lt"/>
                <a:ea typeface="+mn-ea"/>
                <a:cs typeface="+mn-cs"/>
              </a:rPr>
              <a:t>1. A Comprehensive AI Communication Strategy:</a:t>
            </a:r>
            <a:r>
              <a:rPr lang="en-US" sz="1200" b="0" i="0" u="none" strike="noStrike" kern="1200" dirty="0">
                <a:solidFill>
                  <a:schemeClr val="tx1"/>
                </a:solidFill>
                <a:effectLst/>
                <a:latin typeface="+mn-lt"/>
                <a:ea typeface="+mn-ea"/>
                <a:cs typeface="+mn-cs"/>
              </a:rPr>
              <a:t> Transparent, proactive articulation of </a:t>
            </a:r>
            <a:r>
              <a:rPr lang="en-US" sz="1200" b="0" i="1" u="none" strike="noStrike" kern="1200" dirty="0">
                <a:solidFill>
                  <a:schemeClr val="tx1"/>
                </a:solidFill>
                <a:effectLst/>
                <a:latin typeface="+mn-lt"/>
                <a:ea typeface="+mn-ea"/>
                <a:cs typeface="+mn-cs"/>
              </a:rPr>
              <a:t>why</a:t>
            </a:r>
            <a:r>
              <a:rPr lang="en-US" sz="1200" b="0" i="0" u="none" strike="noStrike" kern="1200" dirty="0">
                <a:solidFill>
                  <a:schemeClr val="tx1"/>
                </a:solidFill>
                <a:effectLst/>
                <a:latin typeface="+mn-lt"/>
                <a:ea typeface="+mn-ea"/>
                <a:cs typeface="+mn-cs"/>
              </a:rPr>
              <a:t> AI is adopted, benefits, and employee impact, proactively addressing job displacement concerns directly.</a:t>
            </a:r>
          </a:p>
          <a:p>
            <a:pPr rtl="0" fontAlgn="base"/>
            <a:r>
              <a:rPr lang="en-US" sz="1200" b="1" i="0" u="none" strike="noStrike" kern="1200" dirty="0">
                <a:solidFill>
                  <a:schemeClr val="tx1"/>
                </a:solidFill>
                <a:effectLst/>
                <a:latin typeface="+mn-lt"/>
                <a:ea typeface="+mn-ea"/>
                <a:cs typeface="+mn-cs"/>
              </a:rPr>
              <a:t>2. To Cultivate Continuous Learning Culture:</a:t>
            </a:r>
            <a:r>
              <a:rPr lang="en-US" sz="1200" b="0" i="0" u="none" strike="noStrike" kern="1200" dirty="0">
                <a:solidFill>
                  <a:schemeClr val="tx1"/>
                </a:solidFill>
                <a:effectLst/>
                <a:latin typeface="+mn-lt"/>
                <a:ea typeface="+mn-ea"/>
                <a:cs typeface="+mn-cs"/>
              </a:rPr>
              <a:t> Making "growth mindset" a core value, with recognition/rewards for employees embracing new tech and/or skills.</a:t>
            </a:r>
          </a:p>
          <a:p>
            <a:pPr rtl="0" fontAlgn="base"/>
            <a:r>
              <a:rPr lang="en-US" sz="1200" b="1" i="0" u="none" strike="noStrike" kern="1200" dirty="0">
                <a:solidFill>
                  <a:schemeClr val="tx1"/>
                </a:solidFill>
                <a:effectLst/>
                <a:latin typeface="+mn-lt"/>
                <a:ea typeface="+mn-ea"/>
                <a:cs typeface="+mn-cs"/>
              </a:rPr>
              <a:t>3. Leadership Transparency:</a:t>
            </a:r>
            <a:r>
              <a:rPr lang="en-US" sz="1200" b="0" i="0" u="none" strike="noStrike" kern="1200" dirty="0">
                <a:solidFill>
                  <a:schemeClr val="tx1"/>
                </a:solidFill>
                <a:effectLst/>
                <a:latin typeface="+mn-lt"/>
                <a:ea typeface="+mn-ea"/>
                <a:cs typeface="+mn-cs"/>
              </a:rPr>
              <a:t> Train leaders to be open about AI challenges/opportunities, solicit feedback, and involve employees in adoption.</a:t>
            </a:r>
          </a:p>
          <a:p>
            <a:endParaRPr lang="en-US" dirty="0"/>
          </a:p>
        </p:txBody>
      </p:sp>
      <p:sp>
        <p:nvSpPr>
          <p:cNvPr id="4" name="Slide Number Placeholder 3"/>
          <p:cNvSpPr>
            <a:spLocks noGrp="1"/>
          </p:cNvSpPr>
          <p:nvPr>
            <p:ph type="sldNum" sz="quarter" idx="5"/>
          </p:nvPr>
        </p:nvSpPr>
        <p:spPr/>
        <p:txBody>
          <a:bodyPr/>
          <a:lstStyle/>
          <a:p>
            <a:fld id="{600FF648-570E-4916-A741-166AFEAB081F}" type="slidenum">
              <a:rPr lang="en-US" smtClean="0"/>
              <a:t>12</a:t>
            </a:fld>
            <a:endParaRPr lang="en-US"/>
          </a:p>
        </p:txBody>
      </p:sp>
    </p:spTree>
    <p:extLst>
      <p:ext uri="{BB962C8B-B14F-4D97-AF65-F5344CB8AC3E}">
        <p14:creationId xmlns:p14="http://schemas.microsoft.com/office/powerpoint/2010/main" val="30647205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1" i="0" u="none" strike="noStrike" kern="1200" dirty="0">
                <a:solidFill>
                  <a:schemeClr val="tx1"/>
                </a:solidFill>
                <a:effectLst/>
                <a:latin typeface="+mn-lt"/>
                <a:ea typeface="+mn-ea"/>
                <a:cs typeface="+mn-cs"/>
              </a:rPr>
              <a:t>A third recommendation for a firm would be to Redefine Structure (Org Culture) &amp; Leadership for a Human-Centered Future by,</a:t>
            </a:r>
          </a:p>
          <a:p>
            <a:pPr rtl="0" fontAlgn="base"/>
            <a:endParaRPr lang="en-US" sz="1200" b="1" i="0" u="none" strike="noStrike" kern="1200" dirty="0">
              <a:solidFill>
                <a:schemeClr val="tx1"/>
              </a:solidFill>
              <a:effectLst/>
              <a:latin typeface="+mn-lt"/>
              <a:ea typeface="+mn-ea"/>
              <a:cs typeface="+mn-cs"/>
            </a:endParaRPr>
          </a:p>
          <a:p>
            <a:pPr rtl="0" fontAlgn="base"/>
            <a:r>
              <a:rPr lang="en-US" sz="1200" b="1" i="0" u="none" strike="noStrike" kern="1200" dirty="0">
                <a:solidFill>
                  <a:schemeClr val="tx1"/>
                </a:solidFill>
                <a:effectLst/>
                <a:latin typeface="+mn-lt"/>
                <a:ea typeface="+mn-ea"/>
                <a:cs typeface="+mn-cs"/>
              </a:rPr>
              <a:t>Optimizing Hybrid/Remote Work Models:</a:t>
            </a:r>
            <a:r>
              <a:rPr lang="en-US" sz="1200" b="0" i="0" u="none" strike="noStrike" kern="1200" dirty="0">
                <a:solidFill>
                  <a:schemeClr val="tx1"/>
                </a:solidFill>
                <a:effectLst/>
                <a:latin typeface="+mn-lt"/>
                <a:ea typeface="+mn-ea"/>
                <a:cs typeface="+mn-cs"/>
              </a:rPr>
              <a:t> Invest in collaboration technology, develop leadership competencies for distributed teams, ensure equitable experiences.</a:t>
            </a:r>
          </a:p>
          <a:p>
            <a:pPr rtl="0" fontAlgn="base"/>
            <a:r>
              <a:rPr lang="en-US" sz="1200" b="1" i="0" u="none" strike="noStrike" kern="1200" dirty="0">
                <a:solidFill>
                  <a:schemeClr val="tx1"/>
                </a:solidFill>
                <a:effectLst/>
                <a:latin typeface="+mn-lt"/>
                <a:ea typeface="+mn-ea"/>
                <a:cs typeface="+mn-cs"/>
              </a:rPr>
              <a:t>Integrating Employee Well-being:</a:t>
            </a:r>
            <a:r>
              <a:rPr lang="en-US" sz="1200" b="0" i="0" u="none" strike="noStrike" kern="1200" dirty="0">
                <a:solidFill>
                  <a:schemeClr val="tx1"/>
                </a:solidFill>
                <a:effectLst/>
                <a:latin typeface="+mn-lt"/>
                <a:ea typeface="+mn-ea"/>
                <a:cs typeface="+mn-cs"/>
              </a:rPr>
              <a:t> This being a strategic business imperative. Implement mental/physical health programs, flexible workplace arrangements, and wellness resources. Leaders must champion well-being.</a:t>
            </a:r>
          </a:p>
          <a:p>
            <a:pPr rtl="0" fontAlgn="base"/>
            <a:r>
              <a:rPr lang="en-US" sz="1200" b="1" i="0" u="none" strike="noStrike" kern="1200" dirty="0">
                <a:solidFill>
                  <a:schemeClr val="tx1"/>
                </a:solidFill>
                <a:effectLst/>
                <a:latin typeface="+mn-lt"/>
                <a:ea typeface="+mn-ea"/>
                <a:cs typeface="+mn-cs"/>
              </a:rPr>
              <a:t>Embrace Networked &amp; Collaborative Structures:</a:t>
            </a:r>
            <a:r>
              <a:rPr lang="en-US" sz="1200" b="0" i="0" u="none" strike="noStrike" kern="1200" dirty="0">
                <a:solidFill>
                  <a:schemeClr val="tx1"/>
                </a:solidFill>
                <a:effectLst/>
                <a:latin typeface="+mn-lt"/>
                <a:ea typeface="+mn-ea"/>
                <a:cs typeface="+mn-cs"/>
              </a:rPr>
              <a:t> Shift from rigid hierarchies to agile, responsive models; foster interdisciplinary collaboration.</a:t>
            </a:r>
          </a:p>
          <a:p>
            <a:pPr rtl="0" fontAlgn="base"/>
            <a:r>
              <a:rPr lang="en-US" sz="1200" b="1" i="0" u="none" strike="noStrike" kern="1200" dirty="0">
                <a:solidFill>
                  <a:schemeClr val="tx1"/>
                </a:solidFill>
                <a:effectLst/>
                <a:latin typeface="+mn-lt"/>
                <a:ea typeface="+mn-ea"/>
                <a:cs typeface="+mn-cs"/>
              </a:rPr>
              <a:t>Human-Centered AI Design:</a:t>
            </a:r>
            <a:r>
              <a:rPr lang="en-US" sz="1200" b="0" i="0" u="none" strike="noStrike" kern="1200" dirty="0">
                <a:solidFill>
                  <a:schemeClr val="tx1"/>
                </a:solidFill>
                <a:effectLst/>
                <a:latin typeface="+mn-lt"/>
                <a:ea typeface="+mn-ea"/>
                <a:cs typeface="+mn-cs"/>
              </a:rPr>
              <a:t> Actively involve those WOP experts in AI system design/deployment; prioritize human-centered principles, address transparency/accountability.</a:t>
            </a:r>
          </a:p>
          <a:p>
            <a:endParaRPr lang="en-US" dirty="0"/>
          </a:p>
        </p:txBody>
      </p:sp>
      <p:sp>
        <p:nvSpPr>
          <p:cNvPr id="4" name="Slide Number Placeholder 3"/>
          <p:cNvSpPr>
            <a:spLocks noGrp="1"/>
          </p:cNvSpPr>
          <p:nvPr>
            <p:ph type="sldNum" sz="quarter" idx="5"/>
          </p:nvPr>
        </p:nvSpPr>
        <p:spPr/>
        <p:txBody>
          <a:bodyPr/>
          <a:lstStyle/>
          <a:p>
            <a:fld id="{600FF648-570E-4916-A741-166AFEAB081F}" type="slidenum">
              <a:rPr lang="en-US" smtClean="0"/>
              <a:t>13</a:t>
            </a:fld>
            <a:endParaRPr lang="en-US"/>
          </a:p>
        </p:txBody>
      </p:sp>
    </p:spTree>
    <p:extLst>
      <p:ext uri="{BB962C8B-B14F-4D97-AF65-F5344CB8AC3E}">
        <p14:creationId xmlns:p14="http://schemas.microsoft.com/office/powerpoint/2010/main" val="15181358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Though my </a:t>
            </a:r>
            <a:r>
              <a:rPr lang="en-US" sz="1200" b="1" i="0" u="none" strike="noStrike" kern="1200">
                <a:solidFill>
                  <a:schemeClr val="tx1"/>
                </a:solidFill>
                <a:effectLst/>
                <a:latin typeface="+mn-lt"/>
                <a:ea typeface="+mn-ea"/>
                <a:cs typeface="+mn-cs"/>
              </a:rPr>
              <a:t>study was comprehensive</a:t>
            </a:r>
            <a:r>
              <a:rPr lang="en-US" sz="1200" b="1" i="0" u="none" strike="noStrike" kern="1200" dirty="0">
                <a:solidFill>
                  <a:schemeClr val="tx1"/>
                </a:solidFill>
                <a:effectLst/>
                <a:latin typeface="+mn-lt"/>
                <a:ea typeface="+mn-ea"/>
                <a:cs typeface="+mn-cs"/>
              </a:rPr>
              <a:t>, it still has limitations, and no study would be complete without offering room for improvement.</a:t>
            </a:r>
          </a:p>
          <a:p>
            <a:pPr marL="0" marR="0" lvl="0" indent="0" algn="l" defTabSz="914400" rtl="0" eaLnBrk="1" fontAlgn="base"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Those opportunities include</a:t>
            </a:r>
          </a:p>
          <a:p>
            <a:pPr marL="0" marR="0" lvl="0" indent="0" algn="l" defTabSz="914400" rtl="0" eaLnBrk="1" fontAlgn="base"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Bridging the "Perception Gap":</a:t>
            </a:r>
            <a:r>
              <a:rPr lang="en-US" sz="1200" b="0" i="0" u="none" strike="noStrike" kern="1200" dirty="0">
                <a:solidFill>
                  <a:schemeClr val="tx1"/>
                </a:solidFill>
                <a:effectLst/>
                <a:latin typeface="+mn-lt"/>
                <a:ea typeface="+mn-ea"/>
                <a:cs typeface="+mn-cs"/>
              </a:rPr>
              <a:t> Investigating public vs. expert views on AI and developing effective public education strategies.</a:t>
            </a:r>
          </a:p>
          <a:p>
            <a:pPr rtl="0" fontAlgn="base"/>
            <a:r>
              <a:rPr lang="en-US" sz="1200" b="1" i="0" u="none" strike="noStrike" kern="1200" dirty="0">
                <a:solidFill>
                  <a:schemeClr val="tx1"/>
                </a:solidFill>
                <a:effectLst/>
                <a:latin typeface="+mn-lt"/>
                <a:ea typeface="+mn-ea"/>
                <a:cs typeface="+mn-cs"/>
              </a:rPr>
              <a:t>Broader Mixed-Method Studies:</a:t>
            </a:r>
            <a:r>
              <a:rPr lang="en-US" sz="1200" b="0" i="0" u="none" strike="noStrike" kern="1200" dirty="0">
                <a:solidFill>
                  <a:schemeClr val="tx1"/>
                </a:solidFill>
                <a:effectLst/>
                <a:latin typeface="+mn-lt"/>
                <a:ea typeface="+mn-ea"/>
                <a:cs typeface="+mn-cs"/>
              </a:rPr>
              <a:t> Across diverse organizations, industries, and regions to enhance widespread use.</a:t>
            </a:r>
          </a:p>
          <a:p>
            <a:pPr rtl="0" fontAlgn="base"/>
            <a:r>
              <a:rPr lang="en-US" sz="1200" b="1" i="0" u="none" strike="noStrike" kern="1200" dirty="0">
                <a:solidFill>
                  <a:schemeClr val="tx1"/>
                </a:solidFill>
                <a:effectLst/>
                <a:latin typeface="+mn-lt"/>
                <a:ea typeface="+mn-ea"/>
                <a:cs typeface="+mn-cs"/>
              </a:rPr>
              <a:t>Developing Interdisciplinary Frameworks:</a:t>
            </a:r>
            <a:r>
              <a:rPr lang="en-US" sz="1200" b="0" i="0" u="none" strike="noStrike" kern="1200" dirty="0">
                <a:solidFill>
                  <a:schemeClr val="tx1"/>
                </a:solidFill>
                <a:effectLst/>
                <a:latin typeface="+mn-lt"/>
                <a:ea typeface="+mn-ea"/>
                <a:cs typeface="+mn-cs"/>
              </a:rPr>
              <a:t> to test human-AI collaboration frameworks involving those WOP experts in early AI system design.</a:t>
            </a:r>
          </a:p>
          <a:p>
            <a:endParaRPr lang="en-US" dirty="0"/>
          </a:p>
        </p:txBody>
      </p:sp>
      <p:sp>
        <p:nvSpPr>
          <p:cNvPr id="4" name="Slide Number Placeholder 3"/>
          <p:cNvSpPr>
            <a:spLocks noGrp="1"/>
          </p:cNvSpPr>
          <p:nvPr>
            <p:ph type="sldNum" sz="quarter" idx="5"/>
          </p:nvPr>
        </p:nvSpPr>
        <p:spPr/>
        <p:txBody>
          <a:bodyPr/>
          <a:lstStyle/>
          <a:p>
            <a:fld id="{600FF648-570E-4916-A741-166AFEAB081F}" type="slidenum">
              <a:rPr lang="en-US" smtClean="0"/>
              <a:t>14</a:t>
            </a:fld>
            <a:endParaRPr lang="en-US"/>
          </a:p>
        </p:txBody>
      </p:sp>
    </p:spTree>
    <p:extLst>
      <p:ext uri="{BB962C8B-B14F-4D97-AF65-F5344CB8AC3E}">
        <p14:creationId xmlns:p14="http://schemas.microsoft.com/office/powerpoint/2010/main" val="15854647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closing, I walked away from this project with a better understanding of recent strategic decisions that have impacted my role at work, and I can also explain them more effectively to my team members.</a:t>
            </a:r>
          </a:p>
          <a:p>
            <a:r>
              <a:rPr lang="en-US" dirty="0"/>
              <a:t>Questions?  </a:t>
            </a:r>
          </a:p>
          <a:p>
            <a:r>
              <a:rPr lang="en-US" dirty="0"/>
              <a:t>Thank you!</a:t>
            </a:r>
          </a:p>
        </p:txBody>
      </p:sp>
      <p:sp>
        <p:nvSpPr>
          <p:cNvPr id="4" name="Slide Number Placeholder 3"/>
          <p:cNvSpPr>
            <a:spLocks noGrp="1"/>
          </p:cNvSpPr>
          <p:nvPr>
            <p:ph type="sldNum" sz="quarter" idx="5"/>
          </p:nvPr>
        </p:nvSpPr>
        <p:spPr/>
        <p:txBody>
          <a:bodyPr/>
          <a:lstStyle/>
          <a:p>
            <a:fld id="{600FF648-570E-4916-A741-166AFEAB081F}" type="slidenum">
              <a:rPr lang="en-US" smtClean="0"/>
              <a:t>15</a:t>
            </a:fld>
            <a:endParaRPr lang="en-US"/>
          </a:p>
        </p:txBody>
      </p:sp>
    </p:spTree>
    <p:extLst>
      <p:ext uri="{BB962C8B-B14F-4D97-AF65-F5344CB8AC3E}">
        <p14:creationId xmlns:p14="http://schemas.microsoft.com/office/powerpoint/2010/main" val="6163938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Tell the story of my recent experience and observations.</a:t>
            </a:r>
          </a:p>
        </p:txBody>
      </p:sp>
      <p:sp>
        <p:nvSpPr>
          <p:cNvPr id="4" name="Slide Number Placeholder 3"/>
          <p:cNvSpPr>
            <a:spLocks noGrp="1"/>
          </p:cNvSpPr>
          <p:nvPr>
            <p:ph type="sldNum" sz="quarter" idx="5"/>
          </p:nvPr>
        </p:nvSpPr>
        <p:spPr/>
        <p:txBody>
          <a:bodyPr/>
          <a:lstStyle/>
          <a:p>
            <a:fld id="{600FF648-570E-4916-A741-166AFEAB081F}" type="slidenum">
              <a:rPr lang="en-US" smtClean="0"/>
              <a:t>2</a:t>
            </a:fld>
            <a:endParaRPr lang="en-US"/>
          </a:p>
        </p:txBody>
      </p:sp>
    </p:spTree>
    <p:extLst>
      <p:ext uri="{BB962C8B-B14F-4D97-AF65-F5344CB8AC3E}">
        <p14:creationId xmlns:p14="http://schemas.microsoft.com/office/powerpoint/2010/main" val="29576177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jump right in! I found 5 key points in my research</a:t>
            </a:r>
          </a:p>
          <a:p>
            <a:r>
              <a:rPr lang="en-US" dirty="0"/>
              <a:t>AI’s transformative impact</a:t>
            </a:r>
          </a:p>
          <a:p>
            <a:r>
              <a:rPr lang="en-US" dirty="0"/>
              <a:t>Roles and skills evolution</a:t>
            </a:r>
          </a:p>
          <a:p>
            <a:r>
              <a:rPr lang="en-US" dirty="0"/>
              <a:t>Org shifts &amp; well-being</a:t>
            </a:r>
          </a:p>
          <a:p>
            <a:r>
              <a:rPr lang="en-US" dirty="0"/>
              <a:t>The human element, the (WOP) </a:t>
            </a:r>
            <a:r>
              <a:rPr lang="en-US" b="1" i="1" dirty="0"/>
              <a:t>work and organizational psychology</a:t>
            </a:r>
          </a:p>
          <a:p>
            <a:r>
              <a:rPr lang="en-US" dirty="0"/>
              <a:t>The implications of AI on society and our policies.</a:t>
            </a:r>
          </a:p>
        </p:txBody>
      </p:sp>
      <p:sp>
        <p:nvSpPr>
          <p:cNvPr id="4" name="Slide Number Placeholder 3"/>
          <p:cNvSpPr>
            <a:spLocks noGrp="1"/>
          </p:cNvSpPr>
          <p:nvPr>
            <p:ph type="sldNum" sz="quarter" idx="5"/>
          </p:nvPr>
        </p:nvSpPr>
        <p:spPr/>
        <p:txBody>
          <a:bodyPr/>
          <a:lstStyle/>
          <a:p>
            <a:fld id="{600FF648-570E-4916-A741-166AFEAB081F}" type="slidenum">
              <a:rPr lang="en-US" smtClean="0"/>
              <a:t>3</a:t>
            </a:fld>
            <a:endParaRPr lang="en-US"/>
          </a:p>
        </p:txBody>
      </p:sp>
    </p:spTree>
    <p:extLst>
      <p:ext uri="{BB962C8B-B14F-4D97-AF65-F5344CB8AC3E}">
        <p14:creationId xmlns:p14="http://schemas.microsoft.com/office/powerpoint/2010/main" val="33238962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1" i="0" u="none" strike="noStrike" kern="1200" dirty="0">
                <a:solidFill>
                  <a:schemeClr val="tx1"/>
                </a:solidFill>
                <a:effectLst/>
                <a:latin typeface="+mn-lt"/>
                <a:ea typeface="+mn-ea"/>
                <a:cs typeface="+mn-cs"/>
              </a:rPr>
              <a:t>We learned at NCWU (in a previous course) that AI and automation's impact is a dual market force: enabler and disruptor.</a:t>
            </a:r>
          </a:p>
          <a:p>
            <a:pPr rtl="0" fontAlgn="base"/>
            <a:r>
              <a:rPr lang="en-US" sz="1200" b="1" i="0" u="none" strike="noStrike" kern="1200" dirty="0">
                <a:solidFill>
                  <a:schemeClr val="tx1"/>
                </a:solidFill>
                <a:effectLst/>
                <a:latin typeface="+mn-lt"/>
                <a:ea typeface="+mn-ea"/>
                <a:cs typeface="+mn-cs"/>
              </a:rPr>
              <a:t>In that vein, my research supports a Fundamental Redefinition of Work: not just a shift, but one that</a:t>
            </a:r>
            <a:r>
              <a:rPr lang="en-US" sz="1200" b="0" i="0" u="none" strike="noStrike" kern="1200" dirty="0">
                <a:solidFill>
                  <a:schemeClr val="tx1"/>
                </a:solidFill>
                <a:effectLst/>
                <a:latin typeface="+mn-lt"/>
                <a:ea typeface="+mn-ea"/>
                <a:cs typeface="+mn-cs"/>
              </a:rPr>
              <a:t> can completely redefine how work is done.</a:t>
            </a:r>
          </a:p>
          <a:p>
            <a:pPr marL="0" marR="0" lvl="0" indent="0" algn="l" defTabSz="914400" rtl="0" eaLnBrk="1" fontAlgn="base"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Some research suggests "Almost All Jobs Will Change, “ </a:t>
            </a:r>
            <a:r>
              <a:rPr lang="en-US" sz="1200" b="0" i="0" u="none" strike="noStrike" kern="1200" dirty="0">
                <a:solidFill>
                  <a:schemeClr val="tx1"/>
                </a:solidFill>
                <a:effectLst/>
                <a:latin typeface="+mn-lt"/>
                <a:ea typeface="+mn-ea"/>
                <a:cs typeface="+mn-cs"/>
              </a:rPr>
              <a:t>emphasizing adaptation and job redesign.</a:t>
            </a:r>
          </a:p>
          <a:p>
            <a:pPr rtl="0" fontAlgn="base"/>
            <a:r>
              <a:rPr lang="en-US" sz="1200" b="0" i="0" u="none" strike="noStrike" kern="1200" dirty="0">
                <a:solidFill>
                  <a:schemeClr val="tx1"/>
                </a:solidFill>
                <a:effectLst/>
                <a:latin typeface="+mn-lt"/>
                <a:ea typeface="+mn-ea"/>
                <a:cs typeface="+mn-cs"/>
              </a:rPr>
              <a:t>World Economic Forum forecasts 22% of jobs impacted right now, a net increase of 7% over their previous reports</a:t>
            </a:r>
          </a:p>
          <a:p>
            <a:pPr rtl="0" fontAlgn="base"/>
            <a:r>
              <a:rPr lang="en-US" sz="1200" b="0" i="0" u="none" strike="noStrike" kern="1200" dirty="0">
                <a:solidFill>
                  <a:schemeClr val="tx1"/>
                </a:solidFill>
                <a:effectLst/>
                <a:latin typeface="+mn-lt"/>
                <a:ea typeface="+mn-ea"/>
                <a:cs typeface="+mn-cs"/>
              </a:rPr>
              <a:t>A 2022 Pew Research study found 19% of US workers are in "highly exposed" jobs, and that </a:t>
            </a:r>
            <a:r>
              <a:rPr lang="en-US" sz="1200" b="1" i="0" u="none" strike="noStrike" kern="1200" dirty="0">
                <a:solidFill>
                  <a:schemeClr val="tx1"/>
                </a:solidFill>
                <a:effectLst/>
                <a:latin typeface="+mn-lt"/>
                <a:ea typeface="+mn-ea"/>
                <a:cs typeface="+mn-cs"/>
              </a:rPr>
              <a:t>Exposure = Augmentation:</a:t>
            </a:r>
            <a:r>
              <a:rPr lang="en-US" sz="1200" b="0" i="0" u="none" strike="noStrike" kern="1200" dirty="0">
                <a:solidFill>
                  <a:schemeClr val="tx1"/>
                </a:solidFill>
                <a:effectLst/>
                <a:latin typeface="+mn-lt"/>
                <a:ea typeface="+mn-ea"/>
                <a:cs typeface="+mn-cs"/>
              </a:rPr>
              <a:t> </a:t>
            </a:r>
          </a:p>
          <a:p>
            <a:pPr rtl="0" fontAlgn="base"/>
            <a:r>
              <a:rPr lang="en-US" sz="1200" b="0" i="0" u="none" strike="noStrike" kern="1200" dirty="0">
                <a:solidFill>
                  <a:schemeClr val="tx1"/>
                </a:solidFill>
                <a:effectLst/>
                <a:latin typeface="+mn-lt"/>
                <a:ea typeface="+mn-ea"/>
                <a:cs typeface="+mn-cs"/>
              </a:rPr>
              <a:t>Those in highly exposed jobs (women, college-educated &amp; higher income earners, we’ll talk about that more in a minute) are more likely to see AI as beneficial.</a:t>
            </a:r>
          </a:p>
          <a:p>
            <a:endParaRPr lang="en-US" dirty="0"/>
          </a:p>
        </p:txBody>
      </p:sp>
      <p:sp>
        <p:nvSpPr>
          <p:cNvPr id="4" name="Slide Number Placeholder 3"/>
          <p:cNvSpPr>
            <a:spLocks noGrp="1"/>
          </p:cNvSpPr>
          <p:nvPr>
            <p:ph type="sldNum" sz="quarter" idx="5"/>
          </p:nvPr>
        </p:nvSpPr>
        <p:spPr/>
        <p:txBody>
          <a:bodyPr/>
          <a:lstStyle/>
          <a:p>
            <a:fld id="{600FF648-570E-4916-A741-166AFEAB081F}" type="slidenum">
              <a:rPr lang="en-US" smtClean="0"/>
              <a:t>4</a:t>
            </a:fld>
            <a:endParaRPr lang="en-US"/>
          </a:p>
        </p:txBody>
      </p:sp>
    </p:spTree>
    <p:extLst>
      <p:ext uri="{BB962C8B-B14F-4D97-AF65-F5344CB8AC3E}">
        <p14:creationId xmlns:p14="http://schemas.microsoft.com/office/powerpoint/2010/main" val="1382551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1" i="0" u="none" strike="noStrike" kern="1200" dirty="0">
                <a:solidFill>
                  <a:schemeClr val="tx1"/>
                </a:solidFill>
                <a:effectLst/>
                <a:latin typeface="+mn-lt"/>
                <a:ea typeface="+mn-ea"/>
                <a:cs typeface="+mn-cs"/>
              </a:rPr>
              <a:t>Let’s talk about evolution/transformation</a:t>
            </a:r>
          </a:p>
          <a:p>
            <a:pPr rtl="0" fontAlgn="base"/>
            <a:r>
              <a:rPr lang="en-US" sz="1200" b="1" i="0" u="none" strike="noStrike" kern="1200" dirty="0">
                <a:solidFill>
                  <a:schemeClr val="tx1"/>
                </a:solidFill>
                <a:effectLst/>
                <a:latin typeface="+mn-lt"/>
                <a:ea typeface="+mn-ea"/>
                <a:cs typeface="+mn-cs"/>
              </a:rPr>
              <a:t>Declining Roles:</a:t>
            </a:r>
            <a:r>
              <a:rPr lang="en-US" sz="1200" b="0" i="0" u="none" strike="noStrike" kern="1200" dirty="0">
                <a:solidFill>
                  <a:schemeClr val="tx1"/>
                </a:solidFill>
                <a:effectLst/>
                <a:latin typeface="+mn-lt"/>
                <a:ea typeface="+mn-ea"/>
                <a:cs typeface="+mn-cs"/>
              </a:rPr>
              <a:t> Postal Service, Bank Tellers, Data Entry Clerks.</a:t>
            </a:r>
          </a:p>
          <a:p>
            <a:pPr marL="0" marR="0" lvl="0" indent="0" algn="l" defTabSz="914400" rtl="0" eaLnBrk="1" fontAlgn="base"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Declining Skills:</a:t>
            </a:r>
            <a:r>
              <a:rPr lang="en-US" sz="1200" b="0" i="0" u="none" strike="noStrike" kern="1200" dirty="0">
                <a:solidFill>
                  <a:schemeClr val="tx1"/>
                </a:solidFill>
                <a:effectLst/>
                <a:latin typeface="+mn-lt"/>
                <a:ea typeface="+mn-ea"/>
                <a:cs typeface="+mn-cs"/>
              </a:rPr>
              <a:t> Manual dexterity, endurance, precision.</a:t>
            </a:r>
            <a:endParaRPr lang="en-US" sz="1200" b="1" i="0" u="none" strike="noStrike" kern="1200" dirty="0">
              <a:solidFill>
                <a:schemeClr val="tx1"/>
              </a:solidFill>
              <a:effectLst/>
              <a:latin typeface="+mn-lt"/>
              <a:ea typeface="+mn-ea"/>
              <a:cs typeface="+mn-cs"/>
            </a:endParaRPr>
          </a:p>
          <a:p>
            <a:pPr rtl="0" fontAlgn="base"/>
            <a:r>
              <a:rPr lang="en-US" sz="1200" b="1" i="0" u="none" strike="noStrike" kern="1200" dirty="0">
                <a:solidFill>
                  <a:schemeClr val="tx1"/>
                </a:solidFill>
                <a:effectLst/>
                <a:latin typeface="+mn-lt"/>
                <a:ea typeface="+mn-ea"/>
                <a:cs typeface="+mn-cs"/>
              </a:rPr>
              <a:t>The World Economic Forum reports that </a:t>
            </a:r>
            <a:r>
              <a:rPr lang="en-US" sz="1200" b="0" i="0" u="none" strike="noStrike" kern="1200" dirty="0">
                <a:solidFill>
                  <a:schemeClr val="tx1"/>
                </a:solidFill>
                <a:effectLst/>
                <a:latin typeface="+mn-lt"/>
                <a:ea typeface="+mn-ea"/>
                <a:cs typeface="+mn-cs"/>
              </a:rPr>
              <a:t>(between 2025-2030) 39% of existing skill sets will be transformed/outdated.</a:t>
            </a:r>
          </a:p>
          <a:p>
            <a:pPr rtl="0" fontAlgn="base"/>
            <a:r>
              <a:rPr lang="en-US" sz="1200" b="1" i="0" u="none" strike="noStrike" kern="1200" dirty="0">
                <a:solidFill>
                  <a:schemeClr val="tx1"/>
                </a:solidFill>
                <a:effectLst/>
                <a:latin typeface="+mn-lt"/>
                <a:ea typeface="+mn-ea"/>
                <a:cs typeface="+mn-cs"/>
              </a:rPr>
              <a:t>Forcing a </a:t>
            </a:r>
            <a:r>
              <a:rPr lang="en-US" sz="1200" b="0" i="0" u="none" strike="noStrike" kern="1200" dirty="0">
                <a:solidFill>
                  <a:schemeClr val="tx1"/>
                </a:solidFill>
                <a:effectLst/>
                <a:latin typeface="+mn-lt"/>
                <a:ea typeface="+mn-ea"/>
                <a:cs typeface="+mn-cs"/>
              </a:rPr>
              <a:t>Shift from "lifelong learning" to perpetual adaptability.</a:t>
            </a:r>
          </a:p>
          <a:p>
            <a:pPr rtl="0" fontAlgn="base"/>
            <a:endParaRPr lang="en-US" sz="1200" b="0" i="0" u="none" strike="noStrike" kern="1200" dirty="0">
              <a:solidFill>
                <a:schemeClr val="tx1"/>
              </a:solidFill>
              <a:effectLst/>
              <a:latin typeface="+mn-lt"/>
              <a:ea typeface="+mn-ea"/>
              <a:cs typeface="+mn-cs"/>
            </a:endParaRPr>
          </a:p>
          <a:p>
            <a:pPr rtl="0" fontAlgn="base"/>
            <a:r>
              <a:rPr lang="en-US" sz="1200" b="1" i="0" u="none" strike="noStrike" kern="1200" dirty="0">
                <a:solidFill>
                  <a:schemeClr val="tx1"/>
                </a:solidFill>
                <a:effectLst/>
                <a:latin typeface="+mn-lt"/>
                <a:ea typeface="+mn-ea"/>
                <a:cs typeface="+mn-cs"/>
              </a:rPr>
              <a:t>Fastest-Growing AI Roles (Absolute):</a:t>
            </a:r>
            <a:r>
              <a:rPr lang="en-US" sz="1200" b="0" i="0" u="none" strike="noStrike" kern="1200" dirty="0">
                <a:solidFill>
                  <a:schemeClr val="tx1"/>
                </a:solidFill>
                <a:effectLst/>
                <a:latin typeface="+mn-lt"/>
                <a:ea typeface="+mn-ea"/>
                <a:cs typeface="+mn-cs"/>
              </a:rPr>
              <a:t> Frontline (Farmworkers, Delivery Drivers), Care Economy (Nurses, Social Workers), Education.</a:t>
            </a:r>
          </a:p>
          <a:p>
            <a:pPr rtl="0" fontAlgn="base"/>
            <a:r>
              <a:rPr lang="en-US" sz="1200" b="1" i="0" u="none" strike="noStrike" kern="1200" dirty="0">
                <a:solidFill>
                  <a:schemeClr val="tx1"/>
                </a:solidFill>
                <a:effectLst/>
                <a:latin typeface="+mn-lt"/>
                <a:ea typeface="+mn-ea"/>
                <a:cs typeface="+mn-cs"/>
              </a:rPr>
              <a:t>Fastest-Growing AI Roles (Percentage):</a:t>
            </a:r>
            <a:r>
              <a:rPr lang="en-US" sz="1200" b="0" i="0" u="none" strike="noStrike" kern="1200" dirty="0">
                <a:solidFill>
                  <a:schemeClr val="tx1"/>
                </a:solidFill>
                <a:effectLst/>
                <a:latin typeface="+mn-lt"/>
                <a:ea typeface="+mn-ea"/>
                <a:cs typeface="+mn-cs"/>
              </a:rPr>
              <a:t> Technology (BD Analysts, Software Developers), Green/Energy Transition (EV Specialists, Environmental Engineers).</a:t>
            </a:r>
          </a:p>
          <a:p>
            <a:pPr rtl="0" fontAlgn="base"/>
            <a:endParaRPr lang="en-US" sz="1200" b="0" i="0" u="none" strike="noStrike" kern="1200" dirty="0">
              <a:solidFill>
                <a:schemeClr val="tx1"/>
              </a:solidFill>
              <a:effectLst/>
              <a:latin typeface="+mn-lt"/>
              <a:ea typeface="+mn-ea"/>
              <a:cs typeface="+mn-cs"/>
            </a:endParaRPr>
          </a:p>
          <a:p>
            <a:pPr rtl="0" fontAlgn="base"/>
            <a:r>
              <a:rPr lang="en-US" sz="1200" b="0" i="0" u="none" strike="noStrike" kern="1200" dirty="0">
                <a:solidFill>
                  <a:schemeClr val="tx1"/>
                </a:solidFill>
                <a:effectLst/>
                <a:latin typeface="+mn-lt"/>
                <a:ea typeface="+mn-ea"/>
                <a:cs typeface="+mn-cs"/>
              </a:rPr>
              <a:t>What do you think some of the growing and top skills might be?</a:t>
            </a:r>
          </a:p>
          <a:p>
            <a:pPr rtl="0" fontAlgn="base"/>
            <a:r>
              <a:rPr lang="en-US" sz="1200" b="0" i="0" u="none" strike="noStrike" kern="1200" dirty="0">
                <a:solidFill>
                  <a:schemeClr val="tx1"/>
                </a:solidFill>
                <a:effectLst/>
                <a:latin typeface="+mn-lt"/>
                <a:ea typeface="+mn-ea"/>
                <a:cs typeface="+mn-cs"/>
              </a:rPr>
              <a:t>ANSWERS:</a:t>
            </a:r>
          </a:p>
          <a:p>
            <a:pPr rtl="0" fontAlgn="base"/>
            <a:r>
              <a:rPr lang="en-US" sz="1200" b="1" i="0" u="none" strike="noStrike" kern="1200" dirty="0">
                <a:solidFill>
                  <a:schemeClr val="tx1"/>
                </a:solidFill>
                <a:effectLst/>
                <a:latin typeface="+mn-lt"/>
                <a:ea typeface="+mn-ea"/>
                <a:cs typeface="+mn-cs"/>
              </a:rPr>
              <a:t>Fastest-Growing Skills:</a:t>
            </a:r>
            <a:r>
              <a:rPr lang="en-US" sz="1200" b="0" i="0" u="none" strike="noStrike" kern="1200" dirty="0">
                <a:solidFill>
                  <a:schemeClr val="tx1"/>
                </a:solidFill>
                <a:effectLst/>
                <a:latin typeface="+mn-lt"/>
                <a:ea typeface="+mn-ea"/>
                <a:cs typeface="+mn-cs"/>
              </a:rPr>
              <a:t> AI, Big Data, Network &amp; Cybersecurity, Tech Literacy, Creative Thinking, Curiosity.</a:t>
            </a:r>
          </a:p>
          <a:p>
            <a:pPr marL="0" marR="0" lvl="0" indent="0" algn="l" defTabSz="914400" rtl="0" eaLnBrk="1" fontAlgn="base"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Top Skills:</a:t>
            </a:r>
            <a:r>
              <a:rPr lang="en-US" sz="1200" b="0" i="0" u="none" strike="noStrike" kern="1200" dirty="0">
                <a:solidFill>
                  <a:schemeClr val="tx1"/>
                </a:solidFill>
                <a:effectLst/>
                <a:latin typeface="+mn-lt"/>
                <a:ea typeface="+mn-ea"/>
                <a:cs typeface="+mn-cs"/>
              </a:rPr>
              <a:t> Analytical Thinking, Resilience, Flexibility, Agility, Leadership, Social Influence.</a:t>
            </a:r>
          </a:p>
          <a:p>
            <a:pPr rtl="0" fontAlgn="base"/>
            <a:endParaRPr lang="en-US" sz="1200" b="0" i="0" u="none" strike="noStrike" kern="1200" dirty="0">
              <a:solidFill>
                <a:schemeClr val="tx1"/>
              </a:solidFill>
              <a:effectLst/>
              <a:latin typeface="+mn-lt"/>
              <a:ea typeface="+mn-ea"/>
              <a:cs typeface="+mn-cs"/>
            </a:endParaRPr>
          </a:p>
          <a:p>
            <a:pPr rtl="0" fontAlgn="base"/>
            <a:endParaRPr lang="en-US" sz="1200" b="0" i="0" u="none" strike="noStrike"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600FF648-570E-4916-A741-166AFEAB081F}" type="slidenum">
              <a:rPr lang="en-US" smtClean="0"/>
              <a:t>5</a:t>
            </a:fld>
            <a:endParaRPr lang="en-US"/>
          </a:p>
        </p:txBody>
      </p:sp>
    </p:spTree>
    <p:extLst>
      <p:ext uri="{BB962C8B-B14F-4D97-AF65-F5344CB8AC3E}">
        <p14:creationId xmlns:p14="http://schemas.microsoft.com/office/powerpoint/2010/main" val="27322259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Due to events like the COVID-19 pandemic and the influence of Gen Z, Hybrid work is a Strategic Imperative. To create work-life balance, job satisfaction, and access to top talent, companies must prioritize employee well-being and create a workforce culture with expectations for flexibility, inclusivity, and values-driven work. </a:t>
            </a:r>
          </a:p>
        </p:txBody>
      </p:sp>
      <p:sp>
        <p:nvSpPr>
          <p:cNvPr id="4" name="Slide Number Placeholder 3"/>
          <p:cNvSpPr>
            <a:spLocks noGrp="1"/>
          </p:cNvSpPr>
          <p:nvPr>
            <p:ph type="sldNum" sz="quarter" idx="5"/>
          </p:nvPr>
        </p:nvSpPr>
        <p:spPr/>
        <p:txBody>
          <a:bodyPr/>
          <a:lstStyle/>
          <a:p>
            <a:fld id="{600FF648-570E-4916-A741-166AFEAB081F}" type="slidenum">
              <a:rPr lang="en-US" smtClean="0"/>
              <a:t>6</a:t>
            </a:fld>
            <a:endParaRPr lang="en-US"/>
          </a:p>
        </p:txBody>
      </p:sp>
    </p:spTree>
    <p:extLst>
      <p:ext uri="{BB962C8B-B14F-4D97-AF65-F5344CB8AC3E}">
        <p14:creationId xmlns:p14="http://schemas.microsoft.com/office/powerpoint/2010/main" val="8076210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Work and Organizational Psychology is</a:t>
            </a:r>
            <a:r>
              <a:rPr lang="en-US" dirty="0"/>
              <a:t> a field of study and practice that applies psychological principles and research methods to the workplace for improving productivity, job satisfaction, and overall organizational effectiveness.  Think of people in this field as AI- Organizational Design (OD) practitioners/consultants…</a:t>
            </a:r>
          </a:p>
          <a:p>
            <a:r>
              <a:rPr lang="en-US" sz="1200" b="1" i="0" u="none" strike="noStrike" kern="1200" dirty="0">
                <a:solidFill>
                  <a:schemeClr val="tx1"/>
                </a:solidFill>
                <a:effectLst/>
                <a:latin typeface="+mn-lt"/>
                <a:ea typeface="+mn-ea"/>
                <a:cs typeface="+mn-cs"/>
              </a:rPr>
              <a:t>WOP's Critical Role:</a:t>
            </a:r>
            <a:r>
              <a:rPr lang="en-US" sz="1200" b="0" i="0" u="none" strike="noStrike" kern="1200" dirty="0">
                <a:solidFill>
                  <a:schemeClr val="tx1"/>
                </a:solidFill>
                <a:effectLst/>
                <a:latin typeface="+mn-lt"/>
                <a:ea typeface="+mn-ea"/>
                <a:cs typeface="+mn-cs"/>
              </a:rPr>
              <a:t> WOP will offer perspectives on the human-technology interface, advocate for human-centered design, and address psychosocial implications.</a:t>
            </a:r>
          </a:p>
          <a:p>
            <a:pPr rtl="0" fontAlgn="base"/>
            <a:r>
              <a:rPr lang="en-US" sz="1200" b="1" i="0" u="none" strike="noStrike" kern="1200" dirty="0">
                <a:solidFill>
                  <a:schemeClr val="tx1"/>
                </a:solidFill>
                <a:effectLst/>
                <a:latin typeface="+mn-lt"/>
                <a:ea typeface="+mn-ea"/>
                <a:cs typeface="+mn-cs"/>
              </a:rPr>
              <a:t>Such as:</a:t>
            </a:r>
          </a:p>
          <a:p>
            <a:pPr rtl="0" fontAlgn="base"/>
            <a:r>
              <a:rPr lang="en-US" sz="1200" b="0" i="0" u="none" strike="noStrike" kern="1200" dirty="0">
                <a:solidFill>
                  <a:schemeClr val="tx1"/>
                </a:solidFill>
                <a:effectLst/>
                <a:latin typeface="+mn-lt"/>
                <a:ea typeface="+mn-ea"/>
                <a:cs typeface="+mn-cs"/>
              </a:rPr>
              <a:t>AI as "teammates," impacting user satisfaction, self-efficacy, and stress management.</a:t>
            </a:r>
          </a:p>
          <a:p>
            <a:pPr rtl="0" fontAlgn="base"/>
            <a:r>
              <a:rPr lang="en-US" sz="1200" b="0" i="0" u="none" strike="noStrike" kern="1200" dirty="0">
                <a:solidFill>
                  <a:schemeClr val="tx1"/>
                </a:solidFill>
                <a:effectLst/>
                <a:latin typeface="+mn-lt"/>
                <a:ea typeface="+mn-ea"/>
                <a:cs typeface="+mn-cs"/>
              </a:rPr>
              <a:t>Solving the "Black box" problem (what/how AI makes decisions), and/or the raised questions of oversight and responsibility.</a:t>
            </a:r>
          </a:p>
          <a:p>
            <a:pPr rtl="0" fontAlgn="base"/>
            <a:r>
              <a:rPr lang="en-US" sz="1200" b="0" i="0" u="none" strike="noStrike" kern="1200" dirty="0">
                <a:solidFill>
                  <a:schemeClr val="tx1"/>
                </a:solidFill>
                <a:effectLst/>
                <a:latin typeface="+mn-lt"/>
                <a:ea typeface="+mn-ea"/>
                <a:cs typeface="+mn-cs"/>
              </a:rPr>
              <a:t>And Improving Dynamic adaptation, altering the notions of uncertainty about reliability.</a:t>
            </a:r>
          </a:p>
          <a:p>
            <a:pPr rtl="0" fontAlgn="base"/>
            <a:endParaRPr lang="en-US" sz="1200" b="0" i="0" u="none" strike="noStrike" kern="1200" dirty="0">
              <a:solidFill>
                <a:schemeClr val="tx1"/>
              </a:solidFill>
              <a:effectLst/>
              <a:latin typeface="+mn-lt"/>
              <a:ea typeface="+mn-ea"/>
              <a:cs typeface="+mn-cs"/>
            </a:endParaRPr>
          </a:p>
          <a:p>
            <a:pPr rtl="0" fontAlgn="base"/>
            <a:r>
              <a:rPr lang="en-US" sz="1200" b="0" i="0" u="none" strike="noStrike" kern="1200" dirty="0">
                <a:solidFill>
                  <a:schemeClr val="tx1"/>
                </a:solidFill>
                <a:effectLst/>
                <a:latin typeface="+mn-lt"/>
                <a:ea typeface="+mn-ea"/>
                <a:cs typeface="+mn-cs"/>
              </a:rPr>
              <a:t>This is an area I am passionate about. As a strategic technology people leader, I am more than just a “manager”, “director” – How many people leaders are here? Show of hands? Then you know that psychology is part of our talent growth imperative! Creating psychological safety and incorporating inclusivity is something we work at for our teams and team members daily!</a:t>
            </a:r>
          </a:p>
          <a:p>
            <a:endParaRPr lang="en-US" dirty="0"/>
          </a:p>
        </p:txBody>
      </p:sp>
      <p:sp>
        <p:nvSpPr>
          <p:cNvPr id="4" name="Slide Number Placeholder 3"/>
          <p:cNvSpPr>
            <a:spLocks noGrp="1"/>
          </p:cNvSpPr>
          <p:nvPr>
            <p:ph type="sldNum" sz="quarter" idx="5"/>
          </p:nvPr>
        </p:nvSpPr>
        <p:spPr/>
        <p:txBody>
          <a:bodyPr/>
          <a:lstStyle/>
          <a:p>
            <a:fld id="{600FF648-570E-4916-A741-166AFEAB081F}" type="slidenum">
              <a:rPr lang="en-US" smtClean="0"/>
              <a:t>7</a:t>
            </a:fld>
            <a:endParaRPr lang="en-US"/>
          </a:p>
        </p:txBody>
      </p:sp>
    </p:spTree>
    <p:extLst>
      <p:ext uri="{BB962C8B-B14F-4D97-AF65-F5344CB8AC3E}">
        <p14:creationId xmlns:p14="http://schemas.microsoft.com/office/powerpoint/2010/main" val="2072900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1" i="0" u="none" strike="noStrike" kern="1200" dirty="0">
                <a:solidFill>
                  <a:schemeClr val="tx1"/>
                </a:solidFill>
                <a:effectLst/>
                <a:latin typeface="+mn-lt"/>
                <a:ea typeface="+mn-ea"/>
                <a:cs typeface="+mn-cs"/>
              </a:rPr>
              <a:t>There is </a:t>
            </a:r>
            <a:r>
              <a:rPr lang="en-US" sz="1200" b="1" i="0" u="none" strike="noStrike" kern="1200" dirty="0" err="1">
                <a:solidFill>
                  <a:schemeClr val="tx1"/>
                </a:solidFill>
                <a:effectLst/>
                <a:latin typeface="+mn-lt"/>
                <a:ea typeface="+mn-ea"/>
                <a:cs typeface="+mn-cs"/>
              </a:rPr>
              <a:t>a"Perception</a:t>
            </a:r>
            <a:r>
              <a:rPr lang="en-US" sz="1200" b="1" i="0" u="none" strike="noStrike" kern="1200" dirty="0">
                <a:solidFill>
                  <a:schemeClr val="tx1"/>
                </a:solidFill>
                <a:effectLst/>
                <a:latin typeface="+mn-lt"/>
                <a:ea typeface="+mn-ea"/>
                <a:cs typeface="+mn-cs"/>
              </a:rPr>
              <a:t> Gap“.</a:t>
            </a:r>
            <a:r>
              <a:rPr lang="en-US" sz="1200" b="0" i="0" u="none" strike="noStrike" kern="1200" dirty="0">
                <a:solidFill>
                  <a:schemeClr val="tx1"/>
                </a:solidFill>
                <a:effectLst/>
                <a:latin typeface="+mn-lt"/>
                <a:ea typeface="+mn-ea"/>
                <a:cs typeface="+mn-cs"/>
              </a:rPr>
              <a:t> A Divergence between public (low awareness/impact belief) and expert views on AI's impact. This is caused by what’s referred to as</a:t>
            </a:r>
          </a:p>
          <a:p>
            <a:pPr rtl="0" fontAlgn="base"/>
            <a:r>
              <a:rPr lang="en-US" sz="1200" b="1" i="0" u="none" strike="noStrike" kern="1200" dirty="0">
                <a:solidFill>
                  <a:schemeClr val="tx1"/>
                </a:solidFill>
                <a:effectLst/>
                <a:latin typeface="+mn-lt"/>
                <a:ea typeface="+mn-ea"/>
                <a:cs typeface="+mn-cs"/>
              </a:rPr>
              <a:t>Ethical Debt:</a:t>
            </a:r>
            <a:r>
              <a:rPr lang="en-US" sz="1200" b="0" i="0" u="none" strike="noStrike" kern="1200" dirty="0">
                <a:solidFill>
                  <a:schemeClr val="tx1"/>
                </a:solidFill>
                <a:effectLst/>
                <a:latin typeface="+mn-lt"/>
                <a:ea typeface="+mn-ea"/>
                <a:cs typeface="+mn-cs"/>
              </a:rPr>
              <a:t> Concerns about algorithmic bias, accountability for AI errors, which call for ethical AI development and transparent algorithms. (aka “Black Box”)</a:t>
            </a:r>
          </a:p>
          <a:p>
            <a:pPr rtl="0" fontAlgn="base"/>
            <a:r>
              <a:rPr lang="en-US" sz="1200" b="1" i="0" u="none" strike="noStrike" kern="1200" dirty="0">
                <a:solidFill>
                  <a:schemeClr val="tx1"/>
                </a:solidFill>
                <a:effectLst/>
                <a:latin typeface="+mn-lt"/>
                <a:ea typeface="+mn-ea"/>
                <a:cs typeface="+mn-cs"/>
              </a:rPr>
              <a:t>Additionally, there is Regulatory Lag: Rapid technological change vs. slow policy development, which </a:t>
            </a:r>
            <a:r>
              <a:rPr lang="en-US" sz="1200" b="0" i="0" u="none" strike="noStrike" kern="1200" dirty="0">
                <a:solidFill>
                  <a:schemeClr val="tx1"/>
                </a:solidFill>
                <a:effectLst/>
                <a:latin typeface="+mn-lt"/>
                <a:ea typeface="+mn-ea"/>
                <a:cs typeface="+mn-cs"/>
              </a:rPr>
              <a:t>drives a need for agile governance models. S</a:t>
            </a:r>
          </a:p>
          <a:p>
            <a:pPr rtl="0" fontAlgn="base"/>
            <a:r>
              <a:rPr lang="en-US" sz="1200" b="0" i="0" u="none" strike="noStrike" kern="1200" dirty="0">
                <a:solidFill>
                  <a:schemeClr val="tx1"/>
                </a:solidFill>
                <a:effectLst/>
                <a:latin typeface="+mn-lt"/>
                <a:ea typeface="+mn-ea"/>
                <a:cs typeface="+mn-cs"/>
              </a:rPr>
              <a:t>purring what WEF reports as </a:t>
            </a:r>
            <a:r>
              <a:rPr lang="en-US" sz="1200" b="1" i="0" u="none" strike="noStrike" kern="1200" dirty="0">
                <a:solidFill>
                  <a:schemeClr val="tx1"/>
                </a:solidFill>
                <a:effectLst/>
                <a:latin typeface="+mn-lt"/>
                <a:ea typeface="+mn-ea"/>
                <a:cs typeface="+mn-cs"/>
              </a:rPr>
              <a:t>Geoeconomic Fragmentation &amp; Economic Uncertainty, those being</a:t>
            </a:r>
            <a:r>
              <a:rPr lang="en-US" sz="1200" b="0" i="0" u="none" strike="noStrike" kern="1200" dirty="0">
                <a:solidFill>
                  <a:schemeClr val="tx1"/>
                </a:solidFill>
                <a:effectLst/>
                <a:latin typeface="+mn-lt"/>
                <a:ea typeface="+mn-ea"/>
                <a:cs typeface="+mn-cs"/>
              </a:rPr>
              <a:t> the major drivers of labor market transformation.</a:t>
            </a:r>
          </a:p>
          <a:p>
            <a:pPr rtl="0" fontAlgn="base"/>
            <a:endParaRPr lang="en-US" sz="1200" b="0" i="0" u="none" strike="noStrike" kern="1200" dirty="0">
              <a:solidFill>
                <a:schemeClr val="tx1"/>
              </a:solidFill>
              <a:effectLst/>
              <a:latin typeface="+mn-lt"/>
              <a:ea typeface="+mn-ea"/>
              <a:cs typeface="+mn-cs"/>
            </a:endParaRPr>
          </a:p>
          <a:p>
            <a:pPr rtl="0" fontAlgn="base"/>
            <a:r>
              <a:rPr lang="en-US" sz="1200" b="0" i="0" u="none" strike="noStrike" kern="1200" dirty="0">
                <a:solidFill>
                  <a:schemeClr val="tx1"/>
                </a:solidFill>
                <a:effectLst/>
                <a:latin typeface="+mn-lt"/>
                <a:ea typeface="+mn-ea"/>
                <a:cs typeface="+mn-cs"/>
              </a:rPr>
              <a:t>Now that I’ve scrambled your brain, let’s shift gears…looking at the Future of Work more closely</a:t>
            </a:r>
            <a:endParaRPr lang="en-US" dirty="0"/>
          </a:p>
        </p:txBody>
      </p:sp>
      <p:sp>
        <p:nvSpPr>
          <p:cNvPr id="4" name="Slide Number Placeholder 3"/>
          <p:cNvSpPr>
            <a:spLocks noGrp="1"/>
          </p:cNvSpPr>
          <p:nvPr>
            <p:ph type="sldNum" sz="quarter" idx="5"/>
          </p:nvPr>
        </p:nvSpPr>
        <p:spPr/>
        <p:txBody>
          <a:bodyPr/>
          <a:lstStyle/>
          <a:p>
            <a:fld id="{600FF648-570E-4916-A741-166AFEAB081F}" type="slidenum">
              <a:rPr lang="en-US" smtClean="0"/>
              <a:t>8</a:t>
            </a:fld>
            <a:endParaRPr lang="en-US"/>
          </a:p>
        </p:txBody>
      </p:sp>
    </p:spTree>
    <p:extLst>
      <p:ext uri="{BB962C8B-B14F-4D97-AF65-F5344CB8AC3E}">
        <p14:creationId xmlns:p14="http://schemas.microsoft.com/office/powerpoint/2010/main" val="12008983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1" i="0" u="none" strike="noStrike" kern="1200" dirty="0">
                <a:solidFill>
                  <a:schemeClr val="tx1"/>
                </a:solidFill>
                <a:effectLst/>
                <a:latin typeface="+mn-lt"/>
                <a:ea typeface="+mn-ea"/>
                <a:cs typeface="+mn-cs"/>
              </a:rPr>
              <a:t>I acquired 21 respondents from the 50 candidates I surveyed. (not a lot, but enough to work with)</a:t>
            </a:r>
          </a:p>
          <a:p>
            <a:pPr rtl="0" fontAlgn="base"/>
            <a:r>
              <a:rPr lang="en-US" sz="1200" b="1" i="0" u="none" strike="noStrike" kern="1200" dirty="0">
                <a:solidFill>
                  <a:schemeClr val="tx1"/>
                </a:solidFill>
                <a:effectLst/>
                <a:latin typeface="+mn-lt"/>
                <a:ea typeface="+mn-ea"/>
                <a:cs typeface="+mn-cs"/>
              </a:rPr>
              <a:t>My survey had 5 sections (22 questions total, mixed method with qualitative and quantitative questions). </a:t>
            </a:r>
          </a:p>
          <a:p>
            <a:pPr rtl="0" fontAlgn="base"/>
            <a:r>
              <a:rPr lang="en-US" sz="1200" b="1" i="0" u="none" strike="noStrike" kern="1200" dirty="0">
                <a:solidFill>
                  <a:schemeClr val="tx1"/>
                </a:solidFill>
                <a:effectLst/>
                <a:latin typeface="+mn-lt"/>
                <a:ea typeface="+mn-ea"/>
                <a:cs typeface="+mn-cs"/>
              </a:rPr>
              <a:t>Today, I highlight the most significant information coming from just 3 areas. The first</a:t>
            </a:r>
          </a:p>
          <a:p>
            <a:pPr rtl="0" fontAlgn="base"/>
            <a:r>
              <a:rPr lang="en-US" sz="1200" b="1" i="0" u="none" strike="noStrike" kern="1200" dirty="0">
                <a:solidFill>
                  <a:schemeClr val="tx1"/>
                </a:solidFill>
                <a:effectLst/>
                <a:latin typeface="+mn-lt"/>
                <a:ea typeface="+mn-ea"/>
                <a:cs typeface="+mn-cs"/>
              </a:rPr>
              <a:t>Anticipated Impact:</a:t>
            </a:r>
            <a:r>
              <a:rPr lang="en-US" sz="1200" b="0" i="0" u="none" strike="noStrike" kern="1200" dirty="0">
                <a:solidFill>
                  <a:schemeClr val="tx1"/>
                </a:solidFill>
                <a:effectLst/>
                <a:latin typeface="+mn-lt"/>
                <a:ea typeface="+mn-ea"/>
                <a:cs typeface="+mn-cs"/>
              </a:rPr>
              <a:t> </a:t>
            </a:r>
          </a:p>
          <a:p>
            <a:pPr rtl="0" fontAlgn="base"/>
            <a:r>
              <a:rPr lang="en-US" sz="1200" b="0" i="0" u="none" strike="noStrike" kern="1200" dirty="0">
                <a:solidFill>
                  <a:schemeClr val="tx1"/>
                </a:solidFill>
                <a:effectLst/>
                <a:latin typeface="+mn-lt"/>
                <a:ea typeface="+mn-ea"/>
                <a:cs typeface="+mn-cs"/>
              </a:rPr>
              <a:t>Almost 67% expect a moderate impact of AI, and nearly 29% expect major redefinition or job obsolescence (next 3-5 years).</a:t>
            </a:r>
          </a:p>
          <a:p>
            <a:pPr rtl="0" fontAlgn="base"/>
            <a:r>
              <a:rPr lang="en-US" sz="1200" b="1" i="0" u="none" strike="noStrike" kern="1200" dirty="0">
                <a:solidFill>
                  <a:schemeClr val="tx1"/>
                </a:solidFill>
                <a:effectLst/>
                <a:latin typeface="+mn-lt"/>
                <a:ea typeface="+mn-ea"/>
                <a:cs typeface="+mn-cs"/>
              </a:rPr>
              <a:t>Almost 62% cited the Primary Benefit of AI as </a:t>
            </a:r>
            <a:r>
              <a:rPr lang="en-US" sz="1200" b="0" i="0" u="none" strike="noStrike" kern="1200" dirty="0">
                <a:solidFill>
                  <a:schemeClr val="tx1"/>
                </a:solidFill>
                <a:effectLst/>
                <a:latin typeface="+mn-lt"/>
                <a:ea typeface="+mn-ea"/>
                <a:cs typeface="+mn-cs"/>
              </a:rPr>
              <a:t>increased efficiency and productivity.</a:t>
            </a:r>
          </a:p>
          <a:p>
            <a:pPr rtl="0" fontAlgn="base"/>
            <a:r>
              <a:rPr lang="en-US" sz="1200" b="1" i="0" u="none" strike="noStrike" kern="1200" dirty="0">
                <a:solidFill>
                  <a:schemeClr val="tx1"/>
                </a:solidFill>
                <a:effectLst/>
                <a:latin typeface="+mn-lt"/>
                <a:ea typeface="+mn-ea"/>
                <a:cs typeface="+mn-cs"/>
              </a:rPr>
              <a:t>33.33% shared their Foremost Concern:</a:t>
            </a:r>
            <a:r>
              <a:rPr lang="en-US" sz="1200" b="0" i="0" u="none" strike="noStrike" kern="1200" dirty="0">
                <a:solidFill>
                  <a:schemeClr val="tx1"/>
                </a:solidFill>
                <a:effectLst/>
                <a:latin typeface="+mn-lt"/>
                <a:ea typeface="+mn-ea"/>
                <a:cs typeface="+mn-cs"/>
              </a:rPr>
              <a:t> job displacement/security</a:t>
            </a:r>
          </a:p>
          <a:p>
            <a:pPr rtl="0" fontAlgn="base"/>
            <a:r>
              <a:rPr lang="en-US" sz="1200" b="0" i="0" u="none" strike="noStrike" kern="1200" dirty="0">
                <a:solidFill>
                  <a:schemeClr val="tx1"/>
                </a:solidFill>
                <a:effectLst/>
                <a:latin typeface="+mn-lt"/>
                <a:ea typeface="+mn-ea"/>
                <a:cs typeface="+mn-cs"/>
              </a:rPr>
              <a:t>Additionally, although not represented in this diagram, almost 29% admitted to having ethical concerns (bias, lack of human interaction).</a:t>
            </a:r>
          </a:p>
          <a:p>
            <a:pPr rtl="0" fontAlgn="base"/>
            <a:r>
              <a:rPr lang="en-US" sz="1200" b="1" i="0" u="none" strike="noStrike" kern="1200" dirty="0">
                <a:solidFill>
                  <a:schemeClr val="tx1"/>
                </a:solidFill>
                <a:effectLst/>
                <a:latin typeface="+mn-lt"/>
                <a:ea typeface="+mn-ea"/>
                <a:cs typeface="+mn-cs"/>
              </a:rPr>
              <a:t>We also identified an Information Gap:</a:t>
            </a:r>
            <a:r>
              <a:rPr lang="en-US" sz="1200" b="0" i="0" u="none" strike="noStrike" kern="1200" dirty="0">
                <a:solidFill>
                  <a:schemeClr val="tx1"/>
                </a:solidFill>
                <a:effectLst/>
                <a:latin typeface="+mn-lt"/>
                <a:ea typeface="+mn-ea"/>
                <a:cs typeface="+mn-cs"/>
              </a:rPr>
              <a:t> 52.38% moderately informed, 42.86% slightly informed about AI plans (supporting the need for transparency in communication).</a:t>
            </a:r>
          </a:p>
          <a:p>
            <a:endParaRPr lang="en-US" dirty="0"/>
          </a:p>
          <a:p>
            <a:r>
              <a:rPr lang="en-US" dirty="0"/>
              <a:t>The second area:</a:t>
            </a:r>
          </a:p>
          <a:p>
            <a:pPr rtl="0" fontAlgn="base"/>
            <a:r>
              <a:rPr lang="en-US" sz="1200" b="1" i="0" u="none" strike="noStrike" kern="1200" dirty="0">
                <a:solidFill>
                  <a:schemeClr val="tx1"/>
                </a:solidFill>
                <a:effectLst/>
                <a:latin typeface="+mn-lt"/>
                <a:ea typeface="+mn-ea"/>
                <a:cs typeface="+mn-cs"/>
              </a:rPr>
              <a:t>Skill Relevance:</a:t>
            </a:r>
            <a:r>
              <a:rPr lang="en-US" sz="1200" b="0" i="0" u="none" strike="noStrike" kern="1200" dirty="0">
                <a:solidFill>
                  <a:schemeClr val="tx1"/>
                </a:solidFill>
                <a:effectLst/>
                <a:latin typeface="+mn-lt"/>
                <a:ea typeface="+mn-ea"/>
                <a:cs typeface="+mn-cs"/>
              </a:rPr>
              <a:t> 80.95% were "somewhat confident" current skills relevant, but recognized need for upskilling.</a:t>
            </a:r>
          </a:p>
          <a:p>
            <a:pPr rtl="0" fontAlgn="base"/>
            <a:r>
              <a:rPr lang="en-US" sz="1200" b="1" i="0" u="none" strike="noStrike" kern="1200" dirty="0">
                <a:solidFill>
                  <a:schemeClr val="tx1"/>
                </a:solidFill>
                <a:effectLst/>
                <a:latin typeface="+mn-lt"/>
                <a:ea typeface="+mn-ea"/>
                <a:cs typeface="+mn-cs"/>
              </a:rPr>
              <a:t>Desired Learning Formats:</a:t>
            </a:r>
            <a:r>
              <a:rPr lang="en-US" sz="1200" b="0" i="0" u="none" strike="noStrike" kern="1200" dirty="0">
                <a:solidFill>
                  <a:schemeClr val="tx1"/>
                </a:solidFill>
                <a:effectLst/>
                <a:latin typeface="+mn-lt"/>
                <a:ea typeface="+mn-ea"/>
                <a:cs typeface="+mn-cs"/>
              </a:rPr>
              <a:t> 80.95% desired both/any combo of online or e-learning courses AND on-the-job training with new technologies.</a:t>
            </a:r>
          </a:p>
          <a:p>
            <a:pPr rtl="0" fontAlgn="base"/>
            <a:r>
              <a:rPr lang="en-US" sz="1200" b="1" i="0" u="none" strike="noStrike" kern="1200" dirty="0">
                <a:solidFill>
                  <a:schemeClr val="tx1"/>
                </a:solidFill>
                <a:effectLst/>
                <a:latin typeface="+mn-lt"/>
                <a:ea typeface="+mn-ea"/>
                <a:cs typeface="+mn-cs"/>
              </a:rPr>
              <a:t>When asked about Crucial Future Skills:</a:t>
            </a:r>
            <a:r>
              <a:rPr lang="en-US" sz="1200" b="0" i="0" u="none" strike="noStrike" kern="1200" dirty="0">
                <a:solidFill>
                  <a:schemeClr val="tx1"/>
                </a:solidFill>
                <a:effectLst/>
                <a:latin typeface="+mn-lt"/>
                <a:ea typeface="+mn-ea"/>
                <a:cs typeface="+mn-cs"/>
              </a:rPr>
              <a:t> 66.67% Adaptability &amp; Resilience as top skills; 57.14% Data Analysis &amp; Interpretation.</a:t>
            </a:r>
          </a:p>
          <a:p>
            <a:pPr rtl="0" fontAlgn="base"/>
            <a:r>
              <a:rPr lang="en-US" sz="1200" b="1" i="0" u="none" strike="noStrike" kern="1200" dirty="0">
                <a:solidFill>
                  <a:schemeClr val="tx1"/>
                </a:solidFill>
                <a:effectLst/>
                <a:latin typeface="+mn-lt"/>
                <a:ea typeface="+mn-ea"/>
                <a:cs typeface="+mn-cs"/>
              </a:rPr>
              <a:t>And 33.33%  included </a:t>
            </a:r>
            <a:r>
              <a:rPr lang="en-US" sz="1200" b="0" i="0" u="none" strike="noStrike" kern="1200" dirty="0">
                <a:solidFill>
                  <a:schemeClr val="tx1"/>
                </a:solidFill>
                <a:effectLst/>
                <a:latin typeface="+mn-lt"/>
                <a:ea typeface="+mn-ea"/>
                <a:cs typeface="+mn-cs"/>
              </a:rPr>
              <a:t>Critical Thinking &amp; Problem-Solving, and Creativity &amp; Innovation as other valued skills</a:t>
            </a:r>
          </a:p>
          <a:p>
            <a:pPr rtl="0" fontAlgn="base"/>
            <a:endParaRPr lang="en-US" sz="1200" b="0" i="0" u="none" strike="noStrike" kern="1200" dirty="0">
              <a:solidFill>
                <a:schemeClr val="tx1"/>
              </a:solidFill>
              <a:effectLst/>
              <a:latin typeface="+mn-lt"/>
              <a:ea typeface="+mn-ea"/>
              <a:cs typeface="+mn-cs"/>
            </a:endParaRPr>
          </a:p>
          <a:p>
            <a:pPr rtl="0" fontAlgn="base"/>
            <a:r>
              <a:rPr lang="en-US" sz="1200" b="0" i="0" u="none" strike="noStrike" kern="1200" dirty="0">
                <a:solidFill>
                  <a:schemeClr val="tx1"/>
                </a:solidFill>
                <a:effectLst/>
                <a:latin typeface="+mn-lt"/>
                <a:ea typeface="+mn-ea"/>
                <a:cs typeface="+mn-cs"/>
              </a:rPr>
              <a:t>The third section illustrates a strong desire for a flexible, networked organization.</a:t>
            </a:r>
          </a:p>
          <a:p>
            <a:pPr rtl="0" fontAlgn="base"/>
            <a:r>
              <a:rPr lang="en-US" sz="1200" b="1" i="0" u="none" strike="noStrike" kern="1200" dirty="0">
                <a:solidFill>
                  <a:schemeClr val="tx1"/>
                </a:solidFill>
                <a:effectLst/>
                <a:latin typeface="+mn-lt"/>
                <a:ea typeface="+mn-ea"/>
                <a:cs typeface="+mn-cs"/>
              </a:rPr>
              <a:t>When asked about Organizational Agility:</a:t>
            </a:r>
            <a:r>
              <a:rPr lang="en-US" sz="1200" b="0" i="0" u="none" strike="noStrike" kern="1200" dirty="0">
                <a:solidFill>
                  <a:schemeClr val="tx1"/>
                </a:solidFill>
                <a:effectLst/>
                <a:latin typeface="+mn-lt"/>
                <a:ea typeface="+mn-ea"/>
                <a:cs typeface="+mn-cs"/>
              </a:rPr>
              <a:t> 52.38% view the organization as "somewhat effective" in rapid adaptation.</a:t>
            </a:r>
          </a:p>
          <a:p>
            <a:pPr rtl="0" fontAlgn="base"/>
            <a:r>
              <a:rPr lang="en-US" sz="1200" b="1" i="0" u="none" strike="noStrike" kern="1200" dirty="0">
                <a:solidFill>
                  <a:schemeClr val="tx1"/>
                </a:solidFill>
                <a:effectLst/>
                <a:latin typeface="+mn-lt"/>
                <a:ea typeface="+mn-ea"/>
                <a:cs typeface="+mn-cs"/>
              </a:rPr>
              <a:t>When asked about a Preferred Structure:</a:t>
            </a:r>
            <a:r>
              <a:rPr lang="en-US" sz="1200" b="0" i="0" u="none" strike="noStrike" kern="1200" dirty="0">
                <a:solidFill>
                  <a:schemeClr val="tx1"/>
                </a:solidFill>
                <a:effectLst/>
                <a:latin typeface="+mn-lt"/>
                <a:ea typeface="+mn-ea"/>
                <a:cs typeface="+mn-cs"/>
              </a:rPr>
              <a:t> 38.10% "networked &amp; collaborative"; 33.33% "hybrid.“ (workplace and home office time)</a:t>
            </a:r>
          </a:p>
          <a:p>
            <a:pPr rtl="0" fontAlgn="base"/>
            <a:r>
              <a:rPr lang="en-US" sz="1200" b="1" i="0" u="none" strike="noStrike" kern="1200" dirty="0">
                <a:solidFill>
                  <a:schemeClr val="tx1"/>
                </a:solidFill>
                <a:effectLst/>
                <a:latin typeface="+mn-lt"/>
                <a:ea typeface="+mn-ea"/>
                <a:cs typeface="+mn-cs"/>
              </a:rPr>
              <a:t>Cultural Shifts Needed:</a:t>
            </a:r>
            <a:r>
              <a:rPr lang="en-US" sz="1200" b="0" i="0" u="none" strike="noStrike" kern="1200" dirty="0">
                <a:solidFill>
                  <a:schemeClr val="tx1"/>
                </a:solidFill>
                <a:effectLst/>
                <a:latin typeface="+mn-lt"/>
                <a:ea typeface="+mn-ea"/>
                <a:cs typeface="+mn-cs"/>
              </a:rPr>
              <a:t> 71.43% "increased emphasis on flexibility &amp; work-life balance"; 71.43% "promoting a 'growth mindset' &amp; continuous learning."</a:t>
            </a:r>
          </a:p>
          <a:p>
            <a:pPr rtl="0" fontAlgn="base"/>
            <a:r>
              <a:rPr lang="en-US" sz="1200" b="1" i="0" u="none" strike="noStrike" kern="1200" dirty="0">
                <a:solidFill>
                  <a:schemeClr val="tx1"/>
                </a:solidFill>
                <a:effectLst/>
                <a:latin typeface="+mn-lt"/>
                <a:ea typeface="+mn-ea"/>
                <a:cs typeface="+mn-cs"/>
              </a:rPr>
              <a:t>Leadership Transparency:</a:t>
            </a:r>
            <a:r>
              <a:rPr lang="en-US" sz="1200" b="0" i="0" u="none" strike="noStrike" kern="1200" dirty="0">
                <a:solidFill>
                  <a:schemeClr val="tx1"/>
                </a:solidFill>
                <a:effectLst/>
                <a:latin typeface="+mn-lt"/>
                <a:ea typeface="+mn-ea"/>
                <a:cs typeface="+mn-cs"/>
              </a:rPr>
              <a:t> 76.19% cited "greater transparency in leadership communication" as essential.</a:t>
            </a:r>
          </a:p>
          <a:p>
            <a:pPr rtl="0" fontAlgn="base"/>
            <a:endParaRPr lang="en-US" sz="1200" b="0" i="0" u="none" strike="noStrike" kern="1200" dirty="0">
              <a:solidFill>
                <a:schemeClr val="tx1"/>
              </a:solidFill>
              <a:effectLst/>
              <a:latin typeface="+mn-lt"/>
              <a:ea typeface="+mn-ea"/>
              <a:cs typeface="+mn-cs"/>
            </a:endParaRPr>
          </a:p>
          <a:p>
            <a:pPr rtl="0" fontAlgn="base"/>
            <a:r>
              <a:rPr lang="en-US" sz="1200" b="0" i="0" u="none" strike="noStrike" kern="1200" dirty="0">
                <a:solidFill>
                  <a:schemeClr val="tx1"/>
                </a:solidFill>
                <a:effectLst/>
                <a:latin typeface="+mn-lt"/>
                <a:ea typeface="+mn-ea"/>
                <a:cs typeface="+mn-cs"/>
              </a:rPr>
              <a:t>Where things get more interesting is the demographics of my respondents… </a:t>
            </a:r>
          </a:p>
          <a:p>
            <a:pPr marL="0" marR="0" lvl="0" indent="0" algn="l" defTabSz="914400" rtl="0" eaLnBrk="1" fontAlgn="base"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Workforce Profile:</a:t>
            </a:r>
            <a:r>
              <a:rPr lang="en-US" sz="1200" b="0" i="0" u="none" strike="noStrike" kern="1200" dirty="0">
                <a:solidFill>
                  <a:schemeClr val="tx1"/>
                </a:solidFill>
                <a:effectLst/>
                <a:latin typeface="+mn-lt"/>
                <a:ea typeface="+mn-ea"/>
                <a:cs typeface="+mn-cs"/>
              </a:rPr>
              <a:t> 57% are male, over 66% are in the 45-54 age range, and almost 67% have 16+ years of tenure.</a:t>
            </a:r>
          </a:p>
          <a:p>
            <a:pPr rtl="0" fontAlgn="base"/>
            <a:endParaRPr lang="en-US" sz="1200" b="0" i="0" u="none" strike="noStrike"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600FF648-570E-4916-A741-166AFEAB081F}" type="slidenum">
              <a:rPr lang="en-US" smtClean="0"/>
              <a:t>9</a:t>
            </a:fld>
            <a:endParaRPr lang="en-US"/>
          </a:p>
        </p:txBody>
      </p:sp>
    </p:spTree>
    <p:extLst>
      <p:ext uri="{BB962C8B-B14F-4D97-AF65-F5344CB8AC3E}">
        <p14:creationId xmlns:p14="http://schemas.microsoft.com/office/powerpoint/2010/main" val="41892726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19F80C-C336-6A30-31CB-A3AAC173807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A740F67-BEA9-F16A-5FBD-11C250D9F16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F848B04-9202-9B47-82BE-087AC758EEE8}"/>
              </a:ext>
            </a:extLst>
          </p:cNvPr>
          <p:cNvSpPr>
            <a:spLocks noGrp="1"/>
          </p:cNvSpPr>
          <p:nvPr>
            <p:ph type="dt" sz="half" idx="10"/>
          </p:nvPr>
        </p:nvSpPr>
        <p:spPr/>
        <p:txBody>
          <a:bodyPr/>
          <a:lstStyle/>
          <a:p>
            <a:fld id="{934BE37B-C241-45EC-AC9B-CA87FB652015}" type="datetimeFigureOut">
              <a:rPr lang="en-US" smtClean="0"/>
              <a:t>2/11/2026</a:t>
            </a:fld>
            <a:endParaRPr lang="en-US"/>
          </a:p>
        </p:txBody>
      </p:sp>
      <p:sp>
        <p:nvSpPr>
          <p:cNvPr id="5" name="Footer Placeholder 4">
            <a:extLst>
              <a:ext uri="{FF2B5EF4-FFF2-40B4-BE49-F238E27FC236}">
                <a16:creationId xmlns:a16="http://schemas.microsoft.com/office/drawing/2014/main" id="{E48DC1AA-3EAE-FAF1-C189-F437972942D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80B2512-2042-0B65-B20C-4B3D4B215F21}"/>
              </a:ext>
            </a:extLst>
          </p:cNvPr>
          <p:cNvSpPr>
            <a:spLocks noGrp="1"/>
          </p:cNvSpPr>
          <p:nvPr>
            <p:ph type="sldNum" sz="quarter" idx="12"/>
          </p:nvPr>
        </p:nvSpPr>
        <p:spPr/>
        <p:txBody>
          <a:bodyPr/>
          <a:lstStyle/>
          <a:p>
            <a:fld id="{147B8B0C-566C-4DEB-89FA-9E38BB99DE69}" type="slidenum">
              <a:rPr lang="en-US" smtClean="0"/>
              <a:t>‹#›</a:t>
            </a:fld>
            <a:endParaRPr lang="en-US"/>
          </a:p>
        </p:txBody>
      </p:sp>
    </p:spTree>
    <p:extLst>
      <p:ext uri="{BB962C8B-B14F-4D97-AF65-F5344CB8AC3E}">
        <p14:creationId xmlns:p14="http://schemas.microsoft.com/office/powerpoint/2010/main" val="34903371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A52A35-05F5-5737-9023-1B950932138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CC24D3F-3C1F-1058-E6F6-35A5ECCE2B6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5D3610F-A88C-2252-6F31-32849D758087}"/>
              </a:ext>
            </a:extLst>
          </p:cNvPr>
          <p:cNvSpPr>
            <a:spLocks noGrp="1"/>
          </p:cNvSpPr>
          <p:nvPr>
            <p:ph type="dt" sz="half" idx="10"/>
          </p:nvPr>
        </p:nvSpPr>
        <p:spPr/>
        <p:txBody>
          <a:bodyPr/>
          <a:lstStyle/>
          <a:p>
            <a:fld id="{934BE37B-C241-45EC-AC9B-CA87FB652015}" type="datetimeFigureOut">
              <a:rPr lang="en-US" smtClean="0"/>
              <a:t>2/11/2026</a:t>
            </a:fld>
            <a:endParaRPr lang="en-US"/>
          </a:p>
        </p:txBody>
      </p:sp>
      <p:sp>
        <p:nvSpPr>
          <p:cNvPr id="5" name="Footer Placeholder 4">
            <a:extLst>
              <a:ext uri="{FF2B5EF4-FFF2-40B4-BE49-F238E27FC236}">
                <a16:creationId xmlns:a16="http://schemas.microsoft.com/office/drawing/2014/main" id="{9393218D-E136-D9D1-FC35-FD547305DA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587DAA6-4A8C-4B75-14D6-57AD379200B2}"/>
              </a:ext>
            </a:extLst>
          </p:cNvPr>
          <p:cNvSpPr>
            <a:spLocks noGrp="1"/>
          </p:cNvSpPr>
          <p:nvPr>
            <p:ph type="sldNum" sz="quarter" idx="12"/>
          </p:nvPr>
        </p:nvSpPr>
        <p:spPr/>
        <p:txBody>
          <a:bodyPr/>
          <a:lstStyle/>
          <a:p>
            <a:fld id="{147B8B0C-566C-4DEB-89FA-9E38BB99DE69}" type="slidenum">
              <a:rPr lang="en-US" smtClean="0"/>
              <a:t>‹#›</a:t>
            </a:fld>
            <a:endParaRPr lang="en-US"/>
          </a:p>
        </p:txBody>
      </p:sp>
    </p:spTree>
    <p:extLst>
      <p:ext uri="{BB962C8B-B14F-4D97-AF65-F5344CB8AC3E}">
        <p14:creationId xmlns:p14="http://schemas.microsoft.com/office/powerpoint/2010/main" val="2303945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A867D2-B79A-55EE-1CF2-16AA13E8065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21E1522-EB19-059B-1890-8CDD8E7C98F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3602766-E9E9-7B41-389D-AB6FC227884A}"/>
              </a:ext>
            </a:extLst>
          </p:cNvPr>
          <p:cNvSpPr>
            <a:spLocks noGrp="1"/>
          </p:cNvSpPr>
          <p:nvPr>
            <p:ph type="dt" sz="half" idx="10"/>
          </p:nvPr>
        </p:nvSpPr>
        <p:spPr/>
        <p:txBody>
          <a:bodyPr/>
          <a:lstStyle/>
          <a:p>
            <a:fld id="{934BE37B-C241-45EC-AC9B-CA87FB652015}" type="datetimeFigureOut">
              <a:rPr lang="en-US" smtClean="0"/>
              <a:t>2/11/2026</a:t>
            </a:fld>
            <a:endParaRPr lang="en-US"/>
          </a:p>
        </p:txBody>
      </p:sp>
      <p:sp>
        <p:nvSpPr>
          <p:cNvPr id="5" name="Footer Placeholder 4">
            <a:extLst>
              <a:ext uri="{FF2B5EF4-FFF2-40B4-BE49-F238E27FC236}">
                <a16:creationId xmlns:a16="http://schemas.microsoft.com/office/drawing/2014/main" id="{5CEFB5C4-0512-7F3D-F7EE-EB0E71B492E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770C863-10AC-1F42-0EC0-D7D9711DC497}"/>
              </a:ext>
            </a:extLst>
          </p:cNvPr>
          <p:cNvSpPr>
            <a:spLocks noGrp="1"/>
          </p:cNvSpPr>
          <p:nvPr>
            <p:ph type="sldNum" sz="quarter" idx="12"/>
          </p:nvPr>
        </p:nvSpPr>
        <p:spPr/>
        <p:txBody>
          <a:bodyPr/>
          <a:lstStyle/>
          <a:p>
            <a:fld id="{147B8B0C-566C-4DEB-89FA-9E38BB99DE69}" type="slidenum">
              <a:rPr lang="en-US" smtClean="0"/>
              <a:t>‹#›</a:t>
            </a:fld>
            <a:endParaRPr lang="en-US"/>
          </a:p>
        </p:txBody>
      </p:sp>
    </p:spTree>
    <p:extLst>
      <p:ext uri="{BB962C8B-B14F-4D97-AF65-F5344CB8AC3E}">
        <p14:creationId xmlns:p14="http://schemas.microsoft.com/office/powerpoint/2010/main" val="6672029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017751-E303-6634-6D69-094A5F861EE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12FB2D7-3FF8-8124-DBA3-9359DBA9154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E94F176-345E-688A-FCBC-B5BB26753208}"/>
              </a:ext>
            </a:extLst>
          </p:cNvPr>
          <p:cNvSpPr>
            <a:spLocks noGrp="1"/>
          </p:cNvSpPr>
          <p:nvPr>
            <p:ph type="dt" sz="half" idx="10"/>
          </p:nvPr>
        </p:nvSpPr>
        <p:spPr/>
        <p:txBody>
          <a:bodyPr/>
          <a:lstStyle/>
          <a:p>
            <a:fld id="{934BE37B-C241-45EC-AC9B-CA87FB652015}" type="datetimeFigureOut">
              <a:rPr lang="en-US" smtClean="0"/>
              <a:t>2/11/2026</a:t>
            </a:fld>
            <a:endParaRPr lang="en-US"/>
          </a:p>
        </p:txBody>
      </p:sp>
      <p:sp>
        <p:nvSpPr>
          <p:cNvPr id="5" name="Footer Placeholder 4">
            <a:extLst>
              <a:ext uri="{FF2B5EF4-FFF2-40B4-BE49-F238E27FC236}">
                <a16:creationId xmlns:a16="http://schemas.microsoft.com/office/drawing/2014/main" id="{923A7304-51D6-441E-280F-1314C1FCDF8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B056C5-312C-8BBD-592A-210730742993}"/>
              </a:ext>
            </a:extLst>
          </p:cNvPr>
          <p:cNvSpPr>
            <a:spLocks noGrp="1"/>
          </p:cNvSpPr>
          <p:nvPr>
            <p:ph type="sldNum" sz="quarter" idx="12"/>
          </p:nvPr>
        </p:nvSpPr>
        <p:spPr/>
        <p:txBody>
          <a:bodyPr/>
          <a:lstStyle/>
          <a:p>
            <a:fld id="{147B8B0C-566C-4DEB-89FA-9E38BB99DE69}" type="slidenum">
              <a:rPr lang="en-US" smtClean="0"/>
              <a:t>‹#›</a:t>
            </a:fld>
            <a:endParaRPr lang="en-US"/>
          </a:p>
        </p:txBody>
      </p:sp>
    </p:spTree>
    <p:extLst>
      <p:ext uri="{BB962C8B-B14F-4D97-AF65-F5344CB8AC3E}">
        <p14:creationId xmlns:p14="http://schemas.microsoft.com/office/powerpoint/2010/main" val="20864390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31E44-7FB6-3E26-5EA7-165910B7258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58D7FE8-B040-1559-6E78-391E99BF88CD}"/>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CBBD089-93D3-FCE8-9C82-EDED17E6571E}"/>
              </a:ext>
            </a:extLst>
          </p:cNvPr>
          <p:cNvSpPr>
            <a:spLocks noGrp="1"/>
          </p:cNvSpPr>
          <p:nvPr>
            <p:ph type="dt" sz="half" idx="10"/>
          </p:nvPr>
        </p:nvSpPr>
        <p:spPr/>
        <p:txBody>
          <a:bodyPr/>
          <a:lstStyle/>
          <a:p>
            <a:fld id="{934BE37B-C241-45EC-AC9B-CA87FB652015}" type="datetimeFigureOut">
              <a:rPr lang="en-US" smtClean="0"/>
              <a:t>2/11/2026</a:t>
            </a:fld>
            <a:endParaRPr lang="en-US"/>
          </a:p>
        </p:txBody>
      </p:sp>
      <p:sp>
        <p:nvSpPr>
          <p:cNvPr id="5" name="Footer Placeholder 4">
            <a:extLst>
              <a:ext uri="{FF2B5EF4-FFF2-40B4-BE49-F238E27FC236}">
                <a16:creationId xmlns:a16="http://schemas.microsoft.com/office/drawing/2014/main" id="{64511454-8EB9-FE6C-0670-1A4FD6D3D6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8540A8-68A6-5932-A356-75897C233FD0}"/>
              </a:ext>
            </a:extLst>
          </p:cNvPr>
          <p:cNvSpPr>
            <a:spLocks noGrp="1"/>
          </p:cNvSpPr>
          <p:nvPr>
            <p:ph type="sldNum" sz="quarter" idx="12"/>
          </p:nvPr>
        </p:nvSpPr>
        <p:spPr/>
        <p:txBody>
          <a:bodyPr/>
          <a:lstStyle/>
          <a:p>
            <a:fld id="{147B8B0C-566C-4DEB-89FA-9E38BB99DE69}" type="slidenum">
              <a:rPr lang="en-US" smtClean="0"/>
              <a:t>‹#›</a:t>
            </a:fld>
            <a:endParaRPr lang="en-US"/>
          </a:p>
        </p:txBody>
      </p:sp>
    </p:spTree>
    <p:extLst>
      <p:ext uri="{BB962C8B-B14F-4D97-AF65-F5344CB8AC3E}">
        <p14:creationId xmlns:p14="http://schemas.microsoft.com/office/powerpoint/2010/main" val="38278978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CFA12-2FDA-8F5E-8FCE-498D9F0EA4D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88182C9-1211-DBF0-B96F-F6E80A8E13C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C2A8E4F-4DC8-2798-CACD-61AB5113046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3EDEC24-9D14-0A79-2BA6-41CDD4FA653F}"/>
              </a:ext>
            </a:extLst>
          </p:cNvPr>
          <p:cNvSpPr>
            <a:spLocks noGrp="1"/>
          </p:cNvSpPr>
          <p:nvPr>
            <p:ph type="dt" sz="half" idx="10"/>
          </p:nvPr>
        </p:nvSpPr>
        <p:spPr/>
        <p:txBody>
          <a:bodyPr/>
          <a:lstStyle/>
          <a:p>
            <a:fld id="{934BE37B-C241-45EC-AC9B-CA87FB652015}" type="datetimeFigureOut">
              <a:rPr lang="en-US" smtClean="0"/>
              <a:t>2/11/2026</a:t>
            </a:fld>
            <a:endParaRPr lang="en-US"/>
          </a:p>
        </p:txBody>
      </p:sp>
      <p:sp>
        <p:nvSpPr>
          <p:cNvPr id="6" name="Footer Placeholder 5">
            <a:extLst>
              <a:ext uri="{FF2B5EF4-FFF2-40B4-BE49-F238E27FC236}">
                <a16:creationId xmlns:a16="http://schemas.microsoft.com/office/drawing/2014/main" id="{08B1AB8C-4061-3E9E-E155-8B072AEE556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030F8B1-BC1D-6C9B-F45E-E32501595442}"/>
              </a:ext>
            </a:extLst>
          </p:cNvPr>
          <p:cNvSpPr>
            <a:spLocks noGrp="1"/>
          </p:cNvSpPr>
          <p:nvPr>
            <p:ph type="sldNum" sz="quarter" idx="12"/>
          </p:nvPr>
        </p:nvSpPr>
        <p:spPr/>
        <p:txBody>
          <a:bodyPr/>
          <a:lstStyle/>
          <a:p>
            <a:fld id="{147B8B0C-566C-4DEB-89FA-9E38BB99DE69}" type="slidenum">
              <a:rPr lang="en-US" smtClean="0"/>
              <a:t>‹#›</a:t>
            </a:fld>
            <a:endParaRPr lang="en-US"/>
          </a:p>
        </p:txBody>
      </p:sp>
    </p:spTree>
    <p:extLst>
      <p:ext uri="{BB962C8B-B14F-4D97-AF65-F5344CB8AC3E}">
        <p14:creationId xmlns:p14="http://schemas.microsoft.com/office/powerpoint/2010/main" val="1429097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B6BF53-4C40-727F-A2E7-85653D07DF6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268BA99-9A95-2C58-AECE-E8C8AC9D80F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0DC9134-4823-7E74-E14C-5D288D3A7DF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EE5FAF1-ED56-707D-6B58-4AC9C7DBB75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9ABD84B-C6AE-E579-8FB2-E2E039B6200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7283BF6-6CB6-5726-48BC-3EB22758A96F}"/>
              </a:ext>
            </a:extLst>
          </p:cNvPr>
          <p:cNvSpPr>
            <a:spLocks noGrp="1"/>
          </p:cNvSpPr>
          <p:nvPr>
            <p:ph type="dt" sz="half" idx="10"/>
          </p:nvPr>
        </p:nvSpPr>
        <p:spPr/>
        <p:txBody>
          <a:bodyPr/>
          <a:lstStyle/>
          <a:p>
            <a:fld id="{934BE37B-C241-45EC-AC9B-CA87FB652015}" type="datetimeFigureOut">
              <a:rPr lang="en-US" smtClean="0"/>
              <a:t>2/11/2026</a:t>
            </a:fld>
            <a:endParaRPr lang="en-US"/>
          </a:p>
        </p:txBody>
      </p:sp>
      <p:sp>
        <p:nvSpPr>
          <p:cNvPr id="8" name="Footer Placeholder 7">
            <a:extLst>
              <a:ext uri="{FF2B5EF4-FFF2-40B4-BE49-F238E27FC236}">
                <a16:creationId xmlns:a16="http://schemas.microsoft.com/office/drawing/2014/main" id="{925565FF-167A-CEFC-1183-589EF6A0BC4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40AD2C8-0E1C-9D5D-F119-D34B50181F88}"/>
              </a:ext>
            </a:extLst>
          </p:cNvPr>
          <p:cNvSpPr>
            <a:spLocks noGrp="1"/>
          </p:cNvSpPr>
          <p:nvPr>
            <p:ph type="sldNum" sz="quarter" idx="12"/>
          </p:nvPr>
        </p:nvSpPr>
        <p:spPr/>
        <p:txBody>
          <a:bodyPr/>
          <a:lstStyle/>
          <a:p>
            <a:fld id="{147B8B0C-566C-4DEB-89FA-9E38BB99DE69}" type="slidenum">
              <a:rPr lang="en-US" smtClean="0"/>
              <a:t>‹#›</a:t>
            </a:fld>
            <a:endParaRPr lang="en-US"/>
          </a:p>
        </p:txBody>
      </p:sp>
    </p:spTree>
    <p:extLst>
      <p:ext uri="{BB962C8B-B14F-4D97-AF65-F5344CB8AC3E}">
        <p14:creationId xmlns:p14="http://schemas.microsoft.com/office/powerpoint/2010/main" val="21316895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2AF746-5179-10CF-6458-2E7B53955F9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149128A-5F66-19E1-83DB-06A80504A6FF}"/>
              </a:ext>
            </a:extLst>
          </p:cNvPr>
          <p:cNvSpPr>
            <a:spLocks noGrp="1"/>
          </p:cNvSpPr>
          <p:nvPr>
            <p:ph type="dt" sz="half" idx="10"/>
          </p:nvPr>
        </p:nvSpPr>
        <p:spPr/>
        <p:txBody>
          <a:bodyPr/>
          <a:lstStyle/>
          <a:p>
            <a:fld id="{934BE37B-C241-45EC-AC9B-CA87FB652015}" type="datetimeFigureOut">
              <a:rPr lang="en-US" smtClean="0"/>
              <a:t>2/11/2026</a:t>
            </a:fld>
            <a:endParaRPr lang="en-US"/>
          </a:p>
        </p:txBody>
      </p:sp>
      <p:sp>
        <p:nvSpPr>
          <p:cNvPr id="4" name="Footer Placeholder 3">
            <a:extLst>
              <a:ext uri="{FF2B5EF4-FFF2-40B4-BE49-F238E27FC236}">
                <a16:creationId xmlns:a16="http://schemas.microsoft.com/office/drawing/2014/main" id="{6F04B9A8-3E3E-90C4-F4A0-EF53CB32A81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0738DD1-AAC2-CDFE-A52C-05EA05AAE199}"/>
              </a:ext>
            </a:extLst>
          </p:cNvPr>
          <p:cNvSpPr>
            <a:spLocks noGrp="1"/>
          </p:cNvSpPr>
          <p:nvPr>
            <p:ph type="sldNum" sz="quarter" idx="12"/>
          </p:nvPr>
        </p:nvSpPr>
        <p:spPr/>
        <p:txBody>
          <a:bodyPr/>
          <a:lstStyle/>
          <a:p>
            <a:fld id="{147B8B0C-566C-4DEB-89FA-9E38BB99DE69}" type="slidenum">
              <a:rPr lang="en-US" smtClean="0"/>
              <a:t>‹#›</a:t>
            </a:fld>
            <a:endParaRPr lang="en-US"/>
          </a:p>
        </p:txBody>
      </p:sp>
    </p:spTree>
    <p:extLst>
      <p:ext uri="{BB962C8B-B14F-4D97-AF65-F5344CB8AC3E}">
        <p14:creationId xmlns:p14="http://schemas.microsoft.com/office/powerpoint/2010/main" val="21051035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A7F18D9-AC0B-92FE-CDF6-390957E709F2}"/>
              </a:ext>
            </a:extLst>
          </p:cNvPr>
          <p:cNvSpPr>
            <a:spLocks noGrp="1"/>
          </p:cNvSpPr>
          <p:nvPr>
            <p:ph type="dt" sz="half" idx="10"/>
          </p:nvPr>
        </p:nvSpPr>
        <p:spPr/>
        <p:txBody>
          <a:bodyPr/>
          <a:lstStyle/>
          <a:p>
            <a:fld id="{934BE37B-C241-45EC-AC9B-CA87FB652015}" type="datetimeFigureOut">
              <a:rPr lang="en-US" smtClean="0"/>
              <a:t>2/11/2026</a:t>
            </a:fld>
            <a:endParaRPr lang="en-US"/>
          </a:p>
        </p:txBody>
      </p:sp>
      <p:sp>
        <p:nvSpPr>
          <p:cNvPr id="3" name="Footer Placeholder 2">
            <a:extLst>
              <a:ext uri="{FF2B5EF4-FFF2-40B4-BE49-F238E27FC236}">
                <a16:creationId xmlns:a16="http://schemas.microsoft.com/office/drawing/2014/main" id="{CA559C4F-D829-90D2-5743-29E2FB6D5FB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2BC6154-12D3-263A-7016-B659BB0CED07}"/>
              </a:ext>
            </a:extLst>
          </p:cNvPr>
          <p:cNvSpPr>
            <a:spLocks noGrp="1"/>
          </p:cNvSpPr>
          <p:nvPr>
            <p:ph type="sldNum" sz="quarter" idx="12"/>
          </p:nvPr>
        </p:nvSpPr>
        <p:spPr/>
        <p:txBody>
          <a:bodyPr/>
          <a:lstStyle/>
          <a:p>
            <a:fld id="{147B8B0C-566C-4DEB-89FA-9E38BB99DE69}" type="slidenum">
              <a:rPr lang="en-US" smtClean="0"/>
              <a:t>‹#›</a:t>
            </a:fld>
            <a:endParaRPr lang="en-US"/>
          </a:p>
        </p:txBody>
      </p:sp>
    </p:spTree>
    <p:extLst>
      <p:ext uri="{BB962C8B-B14F-4D97-AF65-F5344CB8AC3E}">
        <p14:creationId xmlns:p14="http://schemas.microsoft.com/office/powerpoint/2010/main" val="6909736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C58DEB-779F-E3EF-D892-329B34A45BA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66416D7-0A24-615E-1A30-799109CCF79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17D2B62-8881-FD57-8156-3742FD8260E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15488FE-EE5F-AB11-6852-D1310E9C9A95}"/>
              </a:ext>
            </a:extLst>
          </p:cNvPr>
          <p:cNvSpPr>
            <a:spLocks noGrp="1"/>
          </p:cNvSpPr>
          <p:nvPr>
            <p:ph type="dt" sz="half" idx="10"/>
          </p:nvPr>
        </p:nvSpPr>
        <p:spPr/>
        <p:txBody>
          <a:bodyPr/>
          <a:lstStyle/>
          <a:p>
            <a:fld id="{934BE37B-C241-45EC-AC9B-CA87FB652015}" type="datetimeFigureOut">
              <a:rPr lang="en-US" smtClean="0"/>
              <a:t>2/11/2026</a:t>
            </a:fld>
            <a:endParaRPr lang="en-US"/>
          </a:p>
        </p:txBody>
      </p:sp>
      <p:sp>
        <p:nvSpPr>
          <p:cNvPr id="6" name="Footer Placeholder 5">
            <a:extLst>
              <a:ext uri="{FF2B5EF4-FFF2-40B4-BE49-F238E27FC236}">
                <a16:creationId xmlns:a16="http://schemas.microsoft.com/office/drawing/2014/main" id="{41C4244C-8FC0-FA2B-5882-F6CBCD4033B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0EF94C1-0D79-D105-D68A-CFA179E47409}"/>
              </a:ext>
            </a:extLst>
          </p:cNvPr>
          <p:cNvSpPr>
            <a:spLocks noGrp="1"/>
          </p:cNvSpPr>
          <p:nvPr>
            <p:ph type="sldNum" sz="quarter" idx="12"/>
          </p:nvPr>
        </p:nvSpPr>
        <p:spPr/>
        <p:txBody>
          <a:bodyPr/>
          <a:lstStyle/>
          <a:p>
            <a:fld id="{147B8B0C-566C-4DEB-89FA-9E38BB99DE69}" type="slidenum">
              <a:rPr lang="en-US" smtClean="0"/>
              <a:t>‹#›</a:t>
            </a:fld>
            <a:endParaRPr lang="en-US"/>
          </a:p>
        </p:txBody>
      </p:sp>
    </p:spTree>
    <p:extLst>
      <p:ext uri="{BB962C8B-B14F-4D97-AF65-F5344CB8AC3E}">
        <p14:creationId xmlns:p14="http://schemas.microsoft.com/office/powerpoint/2010/main" val="38965190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7BD906-B29E-DA3B-E22E-3CCAA64ABDE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48D89D4-6D92-59BC-FBBD-096BF13CC5B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B0F894F-7D43-3C72-1DEA-A72A8F52E20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28473D4-4567-3C04-924E-903A5E8FF1B7}"/>
              </a:ext>
            </a:extLst>
          </p:cNvPr>
          <p:cNvSpPr>
            <a:spLocks noGrp="1"/>
          </p:cNvSpPr>
          <p:nvPr>
            <p:ph type="dt" sz="half" idx="10"/>
          </p:nvPr>
        </p:nvSpPr>
        <p:spPr/>
        <p:txBody>
          <a:bodyPr/>
          <a:lstStyle/>
          <a:p>
            <a:fld id="{934BE37B-C241-45EC-AC9B-CA87FB652015}" type="datetimeFigureOut">
              <a:rPr lang="en-US" smtClean="0"/>
              <a:t>2/11/2026</a:t>
            </a:fld>
            <a:endParaRPr lang="en-US"/>
          </a:p>
        </p:txBody>
      </p:sp>
      <p:sp>
        <p:nvSpPr>
          <p:cNvPr id="6" name="Footer Placeholder 5">
            <a:extLst>
              <a:ext uri="{FF2B5EF4-FFF2-40B4-BE49-F238E27FC236}">
                <a16:creationId xmlns:a16="http://schemas.microsoft.com/office/drawing/2014/main" id="{83D94E09-31D8-6C94-3F3C-A8BA2D1E45A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1090E98-F3A1-8C21-B939-0402859E27C5}"/>
              </a:ext>
            </a:extLst>
          </p:cNvPr>
          <p:cNvSpPr>
            <a:spLocks noGrp="1"/>
          </p:cNvSpPr>
          <p:nvPr>
            <p:ph type="sldNum" sz="quarter" idx="12"/>
          </p:nvPr>
        </p:nvSpPr>
        <p:spPr/>
        <p:txBody>
          <a:bodyPr/>
          <a:lstStyle/>
          <a:p>
            <a:fld id="{147B8B0C-566C-4DEB-89FA-9E38BB99DE69}" type="slidenum">
              <a:rPr lang="en-US" smtClean="0"/>
              <a:t>‹#›</a:t>
            </a:fld>
            <a:endParaRPr lang="en-US"/>
          </a:p>
        </p:txBody>
      </p:sp>
    </p:spTree>
    <p:extLst>
      <p:ext uri="{BB962C8B-B14F-4D97-AF65-F5344CB8AC3E}">
        <p14:creationId xmlns:p14="http://schemas.microsoft.com/office/powerpoint/2010/main" val="42552633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0854E7-E80E-B128-20F3-21AF1777124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685B5F1-1C11-8734-BF4E-164DF3D5AAE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A2AE55B-06D5-EE7F-C535-8DCE29143A3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934BE37B-C241-45EC-AC9B-CA87FB652015}" type="datetimeFigureOut">
              <a:rPr lang="en-US" smtClean="0"/>
              <a:t>2/11/2026</a:t>
            </a:fld>
            <a:endParaRPr lang="en-US"/>
          </a:p>
        </p:txBody>
      </p:sp>
      <p:sp>
        <p:nvSpPr>
          <p:cNvPr id="5" name="Footer Placeholder 4">
            <a:extLst>
              <a:ext uri="{FF2B5EF4-FFF2-40B4-BE49-F238E27FC236}">
                <a16:creationId xmlns:a16="http://schemas.microsoft.com/office/drawing/2014/main" id="{EB905D7E-1409-ED6B-3EB5-65D2C17AB49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8529275A-08A0-E9EE-D929-98082072210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147B8B0C-566C-4DEB-89FA-9E38BB99DE69}" type="slidenum">
              <a:rPr lang="en-US" smtClean="0"/>
              <a:t>‹#›</a:t>
            </a:fld>
            <a:endParaRPr lang="en-US"/>
          </a:p>
        </p:txBody>
      </p:sp>
    </p:spTree>
    <p:extLst>
      <p:ext uri="{BB962C8B-B14F-4D97-AF65-F5344CB8AC3E}">
        <p14:creationId xmlns:p14="http://schemas.microsoft.com/office/powerpoint/2010/main" val="199884751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16.sv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Silhouettes of people standing in front of a city with a computer screen&#10;&#10;AI-generated content may be incorrect.">
            <a:extLst>
              <a:ext uri="{FF2B5EF4-FFF2-40B4-BE49-F238E27FC236}">
                <a16:creationId xmlns:a16="http://schemas.microsoft.com/office/drawing/2014/main" id="{6A59EF7F-38C5-7425-464C-727D35B43597}"/>
              </a:ext>
            </a:extLst>
          </p:cNvPr>
          <p:cNvPicPr>
            <a:picLocks noChangeAspect="1"/>
          </p:cNvPicPr>
          <p:nvPr/>
        </p:nvPicPr>
        <p:blipFill>
          <a:blip r:embed="rId3">
            <a:alphaModFix amt="50000"/>
            <a:extLst>
              <a:ext uri="{28A0092B-C50C-407E-A947-70E740481C1C}">
                <a14:useLocalDpi xmlns:a14="http://schemas.microsoft.com/office/drawing/2010/main" val="0"/>
              </a:ext>
            </a:extLst>
          </a:blip>
          <a:srcRect t="35075" b="8675"/>
          <a:stretch>
            <a:fillRect/>
          </a:stretch>
        </p:blipFill>
        <p:spPr>
          <a:xfrm>
            <a:off x="20" y="1"/>
            <a:ext cx="12191980" cy="6857999"/>
          </a:xfrm>
          <a:prstGeom prst="rect">
            <a:avLst/>
          </a:prstGeom>
        </p:spPr>
      </p:pic>
      <p:sp>
        <p:nvSpPr>
          <p:cNvPr id="2" name="Title 1">
            <a:extLst>
              <a:ext uri="{FF2B5EF4-FFF2-40B4-BE49-F238E27FC236}">
                <a16:creationId xmlns:a16="http://schemas.microsoft.com/office/drawing/2014/main" id="{BE1160DF-1C90-4664-9B61-449B070F7FE6}"/>
              </a:ext>
            </a:extLst>
          </p:cNvPr>
          <p:cNvSpPr>
            <a:spLocks noGrp="1"/>
          </p:cNvSpPr>
          <p:nvPr>
            <p:ph type="ctrTitle"/>
          </p:nvPr>
        </p:nvSpPr>
        <p:spPr>
          <a:xfrm>
            <a:off x="1524000" y="1122362"/>
            <a:ext cx="9144000" cy="2900518"/>
          </a:xfrm>
        </p:spPr>
        <p:txBody>
          <a:bodyPr>
            <a:normAutofit/>
          </a:bodyPr>
          <a:lstStyle/>
          <a:p>
            <a:r>
              <a:rPr lang="en-US" b="1">
                <a:solidFill>
                  <a:srgbClr val="FFFFFF"/>
                </a:solidFill>
              </a:rPr>
              <a:t>Navigating the Future of Work</a:t>
            </a:r>
            <a:br>
              <a:rPr lang="en-US" b="1">
                <a:solidFill>
                  <a:srgbClr val="FFFFFF"/>
                </a:solidFill>
                <a:effectLst/>
              </a:rPr>
            </a:br>
            <a:endParaRPr lang="en-US">
              <a:solidFill>
                <a:srgbClr val="FFFFFF"/>
              </a:solidFill>
            </a:endParaRPr>
          </a:p>
        </p:txBody>
      </p:sp>
      <p:sp>
        <p:nvSpPr>
          <p:cNvPr id="3" name="Subtitle 2">
            <a:extLst>
              <a:ext uri="{FF2B5EF4-FFF2-40B4-BE49-F238E27FC236}">
                <a16:creationId xmlns:a16="http://schemas.microsoft.com/office/drawing/2014/main" id="{EF9F5B68-B9B5-638E-8B25-5338B01B4AB1}"/>
              </a:ext>
            </a:extLst>
          </p:cNvPr>
          <p:cNvSpPr>
            <a:spLocks noGrp="1"/>
          </p:cNvSpPr>
          <p:nvPr>
            <p:ph type="subTitle" idx="1"/>
          </p:nvPr>
        </p:nvSpPr>
        <p:spPr>
          <a:xfrm>
            <a:off x="1524000" y="4159404"/>
            <a:ext cx="9144000" cy="1098395"/>
          </a:xfrm>
        </p:spPr>
        <p:txBody>
          <a:bodyPr>
            <a:normAutofit/>
          </a:bodyPr>
          <a:lstStyle/>
          <a:p>
            <a:r>
              <a:rPr lang="en-US">
                <a:solidFill>
                  <a:srgbClr val="FFFFFF"/>
                </a:solidFill>
              </a:rPr>
              <a:t>Emma Chambless</a:t>
            </a:r>
          </a:p>
          <a:p>
            <a:r>
              <a:rPr lang="en-US">
                <a:solidFill>
                  <a:srgbClr val="FFFFFF"/>
                </a:solidFill>
              </a:rPr>
              <a:t>July 2025</a:t>
            </a:r>
          </a:p>
          <a:p>
            <a:endParaRPr lang="en-US">
              <a:solidFill>
                <a:srgbClr val="FFFFFF"/>
              </a:solidFill>
            </a:endParaRPr>
          </a:p>
        </p:txBody>
      </p:sp>
    </p:spTree>
    <p:extLst>
      <p:ext uri="{BB962C8B-B14F-4D97-AF65-F5344CB8AC3E}">
        <p14:creationId xmlns:p14="http://schemas.microsoft.com/office/powerpoint/2010/main" val="76858176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4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2000"/>
                                  </p:stCondLst>
                                  <p:iterate type="lt">
                                    <p:tmPct val="10000"/>
                                  </p:iterate>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4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DC484D2-3551-5FD0-0AE7-F5C49C1A0120}"/>
              </a:ext>
            </a:extLst>
          </p:cNvPr>
          <p:cNvSpPr>
            <a:spLocks noGrp="1"/>
          </p:cNvSpPr>
          <p:nvPr>
            <p:ph type="title"/>
          </p:nvPr>
        </p:nvSpPr>
        <p:spPr>
          <a:xfrm>
            <a:off x="823442" y="921715"/>
            <a:ext cx="5163022" cy="2635993"/>
          </a:xfrm>
        </p:spPr>
        <p:txBody>
          <a:bodyPr vert="horz" lIns="91440" tIns="45720" rIns="91440" bIns="45720" rtlCol="0" anchor="b">
            <a:normAutofit/>
          </a:bodyPr>
          <a:lstStyle/>
          <a:p>
            <a:r>
              <a:rPr lang="en-US" sz="4800" kern="1200">
                <a:solidFill>
                  <a:schemeClr val="tx1"/>
                </a:solidFill>
                <a:latin typeface="+mj-lt"/>
                <a:ea typeface="+mj-ea"/>
                <a:cs typeface="+mj-cs"/>
              </a:rPr>
              <a:t>Strategic Recommendations</a:t>
            </a:r>
          </a:p>
        </p:txBody>
      </p:sp>
      <p:sp>
        <p:nvSpPr>
          <p:cNvPr id="31" name="Rectangle 30">
            <a:extLst>
              <a:ext uri="{FF2B5EF4-FFF2-40B4-BE49-F238E27FC236}">
                <a16:creationId xmlns:a16="http://schemas.microsoft.com/office/drawing/2014/main" id="{BC05CA36-AD6A-4ABF-9A05-52E5A143D2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4022214"/>
            <a:ext cx="12192000" cy="2835786"/>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D4331EE8-85A4-4588-8D9E-70E534D477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4022220"/>
            <a:ext cx="8153398" cy="2835780"/>
          </a:xfrm>
          <a:prstGeom prst="rect">
            <a:avLst/>
          </a:prstGeom>
          <a:gradFill>
            <a:gsLst>
              <a:gs pos="0">
                <a:srgbClr val="000000">
                  <a:alpha val="63000"/>
                </a:srgbClr>
              </a:gs>
              <a:gs pos="100000">
                <a:schemeClr val="accent1">
                  <a:lumMod val="75000"/>
                </a:scheme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49D6C862-61CC-4B46-8080-96583D653B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4022219"/>
            <a:ext cx="12253472" cy="2835781"/>
          </a:xfrm>
          <a:prstGeom prst="rect">
            <a:avLst/>
          </a:prstGeom>
          <a:gradFill>
            <a:gsLst>
              <a:gs pos="39000">
                <a:schemeClr val="accent1">
                  <a:lumMod val="50000"/>
                  <a:alpha val="0"/>
                </a:schemeClr>
              </a:gs>
              <a:gs pos="100000">
                <a:srgbClr val="000000">
                  <a:alpha val="72000"/>
                </a:srgb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 Placeholder 2">
            <a:extLst>
              <a:ext uri="{FF2B5EF4-FFF2-40B4-BE49-F238E27FC236}">
                <a16:creationId xmlns:a16="http://schemas.microsoft.com/office/drawing/2014/main" id="{FE6BB935-2E93-BD5A-015F-FC686EFFE46A}"/>
              </a:ext>
            </a:extLst>
          </p:cNvPr>
          <p:cNvSpPr>
            <a:spLocks noGrp="1"/>
          </p:cNvSpPr>
          <p:nvPr>
            <p:ph type="body" idx="1"/>
          </p:nvPr>
        </p:nvSpPr>
        <p:spPr>
          <a:xfrm>
            <a:off x="823442" y="4541263"/>
            <a:ext cx="4662957" cy="1395022"/>
          </a:xfrm>
        </p:spPr>
        <p:txBody>
          <a:bodyPr vert="horz" lIns="91440" tIns="45720" rIns="91440" bIns="45720" rtlCol="0" anchor="t">
            <a:normAutofit/>
          </a:bodyPr>
          <a:lstStyle/>
          <a:p>
            <a:r>
              <a:rPr lang="en-US" sz="1500" b="1" kern="1200">
                <a:solidFill>
                  <a:srgbClr val="FFFFFF"/>
                </a:solidFill>
                <a:latin typeface="+mn-lt"/>
                <a:ea typeface="+mn-ea"/>
                <a:cs typeface="+mn-cs"/>
              </a:rPr>
              <a:t>Proactive Workforce Transformation</a:t>
            </a:r>
            <a:endParaRPr lang="en-US" sz="1500" b="1" kern="1200">
              <a:solidFill>
                <a:srgbClr val="FFFFFF"/>
              </a:solidFill>
              <a:effectLst/>
              <a:latin typeface="+mn-lt"/>
              <a:ea typeface="+mn-ea"/>
              <a:cs typeface="+mn-cs"/>
            </a:endParaRPr>
          </a:p>
          <a:p>
            <a:r>
              <a:rPr lang="en-US" sz="1500" b="1" kern="1200">
                <a:solidFill>
                  <a:srgbClr val="FFFFFF"/>
                </a:solidFill>
                <a:latin typeface="+mn-lt"/>
                <a:ea typeface="+mn-ea"/>
                <a:cs typeface="+mn-cs"/>
              </a:rPr>
              <a:t>Transparent Communication &amp; Growth Culture</a:t>
            </a:r>
            <a:endParaRPr lang="en-US" sz="1500" b="1" kern="1200">
              <a:solidFill>
                <a:srgbClr val="FFFFFF"/>
              </a:solidFill>
              <a:effectLst/>
              <a:latin typeface="+mn-lt"/>
              <a:ea typeface="+mn-ea"/>
              <a:cs typeface="+mn-cs"/>
            </a:endParaRPr>
          </a:p>
          <a:p>
            <a:r>
              <a:rPr lang="en-US" sz="1500" b="1" kern="1200">
                <a:solidFill>
                  <a:srgbClr val="FFFFFF"/>
                </a:solidFill>
                <a:latin typeface="+mn-lt"/>
                <a:ea typeface="+mn-ea"/>
                <a:cs typeface="+mn-cs"/>
              </a:rPr>
              <a:t>Redefine Structure &amp; Leadership for Human-Centered Future</a:t>
            </a:r>
            <a:endParaRPr lang="en-US" sz="1500" b="1" kern="1200">
              <a:solidFill>
                <a:srgbClr val="FFFFFF"/>
              </a:solidFill>
              <a:effectLst/>
              <a:latin typeface="+mn-lt"/>
              <a:ea typeface="+mn-ea"/>
              <a:cs typeface="+mn-cs"/>
            </a:endParaRPr>
          </a:p>
          <a:p>
            <a:endParaRPr lang="en-US" sz="1500" kern="1200">
              <a:solidFill>
                <a:srgbClr val="FFFFFF"/>
              </a:solidFill>
              <a:latin typeface="+mn-lt"/>
              <a:ea typeface="+mn-ea"/>
              <a:cs typeface="+mn-cs"/>
            </a:endParaRPr>
          </a:p>
        </p:txBody>
      </p:sp>
      <p:pic>
        <p:nvPicPr>
          <p:cNvPr id="5" name="Picture 4" descr="Person holding chess piece">
            <a:extLst>
              <a:ext uri="{FF2B5EF4-FFF2-40B4-BE49-F238E27FC236}">
                <a16:creationId xmlns:a16="http://schemas.microsoft.com/office/drawing/2014/main" id="{79E84D03-9577-8A53-2FF9-C3DB240D9C29}"/>
              </a:ext>
            </a:extLst>
          </p:cNvPr>
          <p:cNvPicPr>
            <a:picLocks noChangeAspect="1"/>
          </p:cNvPicPr>
          <p:nvPr/>
        </p:nvPicPr>
        <p:blipFill>
          <a:blip r:embed="rId3"/>
          <a:srcRect t="25742"/>
          <a:stretch>
            <a:fillRect/>
          </a:stretch>
        </p:blipFill>
        <p:spPr>
          <a:xfrm>
            <a:off x="6573907" y="1787889"/>
            <a:ext cx="5163022" cy="2904222"/>
          </a:xfrm>
          <a:prstGeom prst="rect">
            <a:avLst/>
          </a:prstGeom>
        </p:spPr>
      </p:pic>
      <p:sp>
        <p:nvSpPr>
          <p:cNvPr id="37" name="Rectangle 36">
            <a:extLst>
              <a:ext uri="{FF2B5EF4-FFF2-40B4-BE49-F238E27FC236}">
                <a16:creationId xmlns:a16="http://schemas.microsoft.com/office/drawing/2014/main" id="{E37EECFC-A684-4391-AE85-4CDAF5565F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6400797"/>
            <a:ext cx="12191998" cy="457203"/>
          </a:xfrm>
          <a:prstGeom prst="rect">
            <a:avLst/>
          </a:prstGeom>
          <a:gradFill>
            <a:gsLst>
              <a:gs pos="0">
                <a:srgbClr val="000000">
                  <a:alpha val="43000"/>
                </a:srgbClr>
              </a:gs>
              <a:gs pos="79000">
                <a:schemeClr val="accent1">
                  <a:lumMod val="75000"/>
                  <a:alpha val="22000"/>
                </a:schemeClr>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480234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Freeform: Shape 24">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BD2B2389-1A74-27B2-858B-96F218C127B7}"/>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3400" kern="1200">
                <a:solidFill>
                  <a:srgbClr val="FFFFFF"/>
                </a:solidFill>
                <a:latin typeface="+mj-lt"/>
                <a:ea typeface="+mj-ea"/>
                <a:cs typeface="+mj-cs"/>
              </a:rPr>
              <a:t>Proactive Workforce Transformation</a:t>
            </a:r>
            <a:br>
              <a:rPr lang="en-US" sz="3400" kern="1200">
                <a:solidFill>
                  <a:srgbClr val="FFFFFF"/>
                </a:solidFill>
                <a:latin typeface="+mj-lt"/>
                <a:ea typeface="+mj-ea"/>
                <a:cs typeface="+mj-cs"/>
              </a:rPr>
            </a:br>
            <a:endParaRPr lang="en-US" sz="3400" kern="1200">
              <a:solidFill>
                <a:srgbClr val="FFFFFF"/>
              </a:solidFill>
              <a:latin typeface="+mj-lt"/>
              <a:ea typeface="+mj-ea"/>
              <a:cs typeface="+mj-cs"/>
            </a:endParaRPr>
          </a:p>
        </p:txBody>
      </p:sp>
      <p:pic>
        <p:nvPicPr>
          <p:cNvPr id="5" name="Content Placeholder 4" descr="A diagram of a process&#10;&#10;AI-generated content may be incorrect.">
            <a:extLst>
              <a:ext uri="{FF2B5EF4-FFF2-40B4-BE49-F238E27FC236}">
                <a16:creationId xmlns:a16="http://schemas.microsoft.com/office/drawing/2014/main" id="{92E2BAD8-B405-8E20-EB85-1F18B24AEE8F}"/>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759164" y="467208"/>
            <a:ext cx="6712276" cy="5923584"/>
          </a:xfrm>
          <a:prstGeom prst="rect">
            <a:avLst/>
          </a:prstGeom>
        </p:spPr>
      </p:pic>
    </p:spTree>
    <p:extLst>
      <p:ext uri="{BB962C8B-B14F-4D97-AF65-F5344CB8AC3E}">
        <p14:creationId xmlns:p14="http://schemas.microsoft.com/office/powerpoint/2010/main" val="29038716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089B9DC-9653-B5D5-F0F1-9C8A571CDA8C}"/>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2500" b="1" kern="1200">
                <a:solidFill>
                  <a:srgbClr val="FFFFFF"/>
                </a:solidFill>
                <a:effectLst/>
                <a:latin typeface="+mj-lt"/>
                <a:ea typeface="+mj-ea"/>
                <a:cs typeface="+mj-cs"/>
              </a:rPr>
              <a:t>Transparent Communication &amp; Growth Mindset</a:t>
            </a:r>
            <a:br>
              <a:rPr lang="en-US" sz="2500" b="1" kern="1200">
                <a:solidFill>
                  <a:srgbClr val="FFFFFF"/>
                </a:solidFill>
                <a:effectLst/>
                <a:latin typeface="+mj-lt"/>
                <a:ea typeface="+mj-ea"/>
                <a:cs typeface="+mj-cs"/>
              </a:rPr>
            </a:br>
            <a:endParaRPr lang="en-US" sz="2500" b="1" kern="1200">
              <a:solidFill>
                <a:srgbClr val="FFFFFF"/>
              </a:solidFill>
              <a:effectLst/>
              <a:latin typeface="+mj-lt"/>
              <a:ea typeface="+mj-ea"/>
              <a:cs typeface="+mj-cs"/>
            </a:endParaRPr>
          </a:p>
        </p:txBody>
      </p:sp>
      <p:pic>
        <p:nvPicPr>
          <p:cNvPr id="5" name="Content Placeholder 4" descr="A green plant growing out of a dirt ground&#10;&#10;AI-generated content may be incorrect.">
            <a:extLst>
              <a:ext uri="{FF2B5EF4-FFF2-40B4-BE49-F238E27FC236}">
                <a16:creationId xmlns:a16="http://schemas.microsoft.com/office/drawing/2014/main" id="{EBE45634-728B-7340-E5E6-B0864458712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32225" y="2541033"/>
            <a:ext cx="11327549" cy="3421270"/>
          </a:xfrm>
          <a:prstGeom prst="rect">
            <a:avLst/>
          </a:prstGeom>
        </p:spPr>
      </p:pic>
      <p:sp>
        <p:nvSpPr>
          <p:cNvPr id="3" name="TextBox 2">
            <a:extLst>
              <a:ext uri="{FF2B5EF4-FFF2-40B4-BE49-F238E27FC236}">
                <a16:creationId xmlns:a16="http://schemas.microsoft.com/office/drawing/2014/main" id="{8F2CD084-18D1-F625-47EB-C3175F9CF272}"/>
              </a:ext>
            </a:extLst>
          </p:cNvPr>
          <p:cNvSpPr txBox="1"/>
          <p:nvPr/>
        </p:nvSpPr>
        <p:spPr>
          <a:xfrm>
            <a:off x="1100751" y="2171700"/>
            <a:ext cx="1801199" cy="369332"/>
          </a:xfrm>
          <a:prstGeom prst="rect">
            <a:avLst/>
          </a:prstGeom>
          <a:noFill/>
        </p:spPr>
        <p:txBody>
          <a:bodyPr wrap="none" rtlCol="0">
            <a:spAutoFit/>
          </a:bodyPr>
          <a:lstStyle/>
          <a:p>
            <a:r>
              <a:rPr lang="en-US" dirty="0"/>
              <a:t>Communication</a:t>
            </a:r>
          </a:p>
        </p:txBody>
      </p:sp>
      <p:sp>
        <p:nvSpPr>
          <p:cNvPr id="4" name="TextBox 3">
            <a:extLst>
              <a:ext uri="{FF2B5EF4-FFF2-40B4-BE49-F238E27FC236}">
                <a16:creationId xmlns:a16="http://schemas.microsoft.com/office/drawing/2014/main" id="{DE0FC84C-FAD0-31FE-C763-CEBD86A0CCE6}"/>
              </a:ext>
            </a:extLst>
          </p:cNvPr>
          <p:cNvSpPr txBox="1"/>
          <p:nvPr/>
        </p:nvSpPr>
        <p:spPr>
          <a:xfrm>
            <a:off x="5803900" y="2171700"/>
            <a:ext cx="931730" cy="369332"/>
          </a:xfrm>
          <a:prstGeom prst="rect">
            <a:avLst/>
          </a:prstGeom>
          <a:noFill/>
        </p:spPr>
        <p:txBody>
          <a:bodyPr wrap="none" rtlCol="0">
            <a:spAutoFit/>
          </a:bodyPr>
          <a:lstStyle/>
          <a:p>
            <a:r>
              <a:rPr lang="en-US" dirty="0"/>
              <a:t>Culture</a:t>
            </a:r>
          </a:p>
        </p:txBody>
      </p:sp>
      <p:sp>
        <p:nvSpPr>
          <p:cNvPr id="6" name="TextBox 5">
            <a:extLst>
              <a:ext uri="{FF2B5EF4-FFF2-40B4-BE49-F238E27FC236}">
                <a16:creationId xmlns:a16="http://schemas.microsoft.com/office/drawing/2014/main" id="{451C0D59-7D05-92B4-94BD-0375CF4C8203}"/>
              </a:ext>
            </a:extLst>
          </p:cNvPr>
          <p:cNvSpPr txBox="1"/>
          <p:nvPr/>
        </p:nvSpPr>
        <p:spPr>
          <a:xfrm>
            <a:off x="9573013" y="2159000"/>
            <a:ext cx="1518236" cy="369332"/>
          </a:xfrm>
          <a:prstGeom prst="rect">
            <a:avLst/>
          </a:prstGeom>
          <a:noFill/>
        </p:spPr>
        <p:txBody>
          <a:bodyPr wrap="none" rtlCol="0">
            <a:spAutoFit/>
          </a:bodyPr>
          <a:lstStyle/>
          <a:p>
            <a:r>
              <a:rPr lang="en-US" dirty="0"/>
              <a:t>Transparency</a:t>
            </a:r>
          </a:p>
        </p:txBody>
      </p:sp>
    </p:spTree>
    <p:extLst>
      <p:ext uri="{BB962C8B-B14F-4D97-AF65-F5344CB8AC3E}">
        <p14:creationId xmlns:p14="http://schemas.microsoft.com/office/powerpoint/2010/main" val="7184764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Freeform: Shape 24">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A704A7A2-68C1-A724-D985-C87D8AFC7C8B}"/>
              </a:ext>
            </a:extLst>
          </p:cNvPr>
          <p:cNvSpPr>
            <a:spLocks noGrp="1"/>
          </p:cNvSpPr>
          <p:nvPr>
            <p:ph type="title"/>
          </p:nvPr>
        </p:nvSpPr>
        <p:spPr>
          <a:xfrm>
            <a:off x="578888" y="1404720"/>
            <a:ext cx="2880828" cy="3071906"/>
          </a:xfrm>
        </p:spPr>
        <p:txBody>
          <a:bodyPr vert="horz" lIns="91440" tIns="45720" rIns="91440" bIns="45720" rtlCol="0" anchor="t">
            <a:normAutofit/>
          </a:bodyPr>
          <a:lstStyle/>
          <a:p>
            <a:r>
              <a:rPr lang="en-US" sz="3400" b="1" kern="1200" dirty="0">
                <a:solidFill>
                  <a:srgbClr val="FFFFFF"/>
                </a:solidFill>
                <a:latin typeface="+mj-lt"/>
                <a:ea typeface="+mj-ea"/>
                <a:cs typeface="+mj-cs"/>
              </a:rPr>
              <a:t>Redefine Structure &amp; Leadership for Human-Centered Future</a:t>
            </a:r>
            <a:endParaRPr lang="en-US" sz="3400" b="1" kern="1200" dirty="0">
              <a:solidFill>
                <a:srgbClr val="FFFFFF"/>
              </a:solidFill>
              <a:effectLst/>
              <a:latin typeface="+mj-lt"/>
              <a:ea typeface="+mj-ea"/>
              <a:cs typeface="+mj-cs"/>
            </a:endParaRPr>
          </a:p>
        </p:txBody>
      </p:sp>
      <p:pic>
        <p:nvPicPr>
          <p:cNvPr id="5" name="Content Placeholder 4" descr="A diagram of a person's life&#10;&#10;AI-generated content may be incorrect.">
            <a:extLst>
              <a:ext uri="{FF2B5EF4-FFF2-40B4-BE49-F238E27FC236}">
                <a16:creationId xmlns:a16="http://schemas.microsoft.com/office/drawing/2014/main" id="{A4E3ED3E-7FA9-C300-9FEB-6EFD69129109}"/>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220150" y="467208"/>
            <a:ext cx="5790303" cy="5923584"/>
          </a:xfrm>
          <a:prstGeom prst="rect">
            <a:avLst/>
          </a:prstGeom>
        </p:spPr>
      </p:pic>
    </p:spTree>
    <p:extLst>
      <p:ext uri="{BB962C8B-B14F-4D97-AF65-F5344CB8AC3E}">
        <p14:creationId xmlns:p14="http://schemas.microsoft.com/office/powerpoint/2010/main" val="29886361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Wide view of a road">
            <a:extLst>
              <a:ext uri="{FF2B5EF4-FFF2-40B4-BE49-F238E27FC236}">
                <a16:creationId xmlns:a16="http://schemas.microsoft.com/office/drawing/2014/main" id="{601515BB-892D-64C2-5FD8-54EE723AECF8}"/>
              </a:ext>
            </a:extLst>
          </p:cNvPr>
          <p:cNvPicPr>
            <a:picLocks noChangeAspect="1"/>
          </p:cNvPicPr>
          <p:nvPr/>
        </p:nvPicPr>
        <p:blipFill>
          <a:blip r:embed="rId3"/>
          <a:srcRect t="15730"/>
          <a:stretch>
            <a:fillRect/>
          </a:stretch>
        </p:blipFill>
        <p:spPr>
          <a:xfrm>
            <a:off x="-3047" y="10"/>
            <a:ext cx="12191999" cy="6857990"/>
          </a:xfrm>
          <a:prstGeom prst="rect">
            <a:avLst/>
          </a:prstGeom>
        </p:spPr>
      </p:pic>
      <p:sp>
        <p:nvSpPr>
          <p:cNvPr id="11" name="Rectangle 10">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F39C192-C4EB-0BC3-9329-3838C8D9322E}"/>
              </a:ext>
            </a:extLst>
          </p:cNvPr>
          <p:cNvSpPr>
            <a:spLocks noGrp="1"/>
          </p:cNvSpPr>
          <p:nvPr>
            <p:ph type="title"/>
          </p:nvPr>
        </p:nvSpPr>
        <p:spPr>
          <a:xfrm>
            <a:off x="1097280" y="325550"/>
            <a:ext cx="10058400" cy="3574778"/>
          </a:xfrm>
          <a:effectLst>
            <a:outerShdw blurRad="50800" dist="38100" dir="2700000" algn="tl" rotWithShape="0">
              <a:prstClr val="black">
                <a:alpha val="40000"/>
              </a:prstClr>
            </a:outerShdw>
          </a:effectLst>
        </p:spPr>
        <p:txBody>
          <a:bodyPr vert="horz" lIns="91440" tIns="45720" rIns="91440" bIns="45720" rtlCol="0" anchor="b">
            <a:normAutofit/>
          </a:bodyPr>
          <a:lstStyle/>
          <a:p>
            <a:pPr algn="ctr"/>
            <a:r>
              <a:rPr lang="en-US" sz="5200" dirty="0">
                <a:solidFill>
                  <a:srgbClr val="FFFFFF"/>
                </a:solidFill>
              </a:rPr>
              <a:t>A Roadmap for The Future</a:t>
            </a:r>
          </a:p>
        </p:txBody>
      </p:sp>
      <p:sp>
        <p:nvSpPr>
          <p:cNvPr id="3" name="Text Placeholder 2">
            <a:extLst>
              <a:ext uri="{FF2B5EF4-FFF2-40B4-BE49-F238E27FC236}">
                <a16:creationId xmlns:a16="http://schemas.microsoft.com/office/drawing/2014/main" id="{BAAC2DCD-7D16-6D06-CC58-AD0C7F8CAAA9}"/>
              </a:ext>
            </a:extLst>
          </p:cNvPr>
          <p:cNvSpPr>
            <a:spLocks noGrp="1"/>
          </p:cNvSpPr>
          <p:nvPr>
            <p:ph type="body" idx="1"/>
          </p:nvPr>
        </p:nvSpPr>
        <p:spPr>
          <a:xfrm>
            <a:off x="1100051" y="4072043"/>
            <a:ext cx="10058400" cy="1282707"/>
          </a:xfrm>
          <a:effectLst>
            <a:outerShdw blurRad="50800" dist="38100" dir="2700000" algn="tl" rotWithShape="0">
              <a:prstClr val="black">
                <a:alpha val="40000"/>
              </a:prstClr>
            </a:outerShdw>
          </a:effectLst>
        </p:spPr>
        <p:txBody>
          <a:bodyPr vert="horz" lIns="91440" tIns="45720" rIns="91440" bIns="45720" rtlCol="0">
            <a:normAutofit lnSpcReduction="10000"/>
          </a:bodyPr>
          <a:lstStyle/>
          <a:p>
            <a:pPr algn="ctr"/>
            <a:r>
              <a:rPr lang="en-US" dirty="0">
                <a:solidFill>
                  <a:srgbClr val="FFFFFF"/>
                </a:solidFill>
              </a:rPr>
              <a:t>Bridge the “Perception Gap”</a:t>
            </a:r>
          </a:p>
          <a:p>
            <a:pPr algn="ctr"/>
            <a:r>
              <a:rPr lang="en-US" dirty="0">
                <a:solidFill>
                  <a:srgbClr val="FFFFFF"/>
                </a:solidFill>
              </a:rPr>
              <a:t>Broader Mixed- Method Studies</a:t>
            </a:r>
          </a:p>
          <a:p>
            <a:pPr algn="ctr"/>
            <a:r>
              <a:rPr lang="en-US" dirty="0">
                <a:solidFill>
                  <a:srgbClr val="FFFFFF"/>
                </a:solidFill>
              </a:rPr>
              <a:t>Interdisciplinary Frameworks</a:t>
            </a:r>
          </a:p>
        </p:txBody>
      </p:sp>
    </p:spTree>
    <p:extLst>
      <p:ext uri="{BB962C8B-B14F-4D97-AF65-F5344CB8AC3E}">
        <p14:creationId xmlns:p14="http://schemas.microsoft.com/office/powerpoint/2010/main" val="254673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8555C5B3-193A-4749-9AFD-682E53CDDE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2EAE06A6-F76A-41C9-827A-C561B00448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3"/>
            <a:ext cx="12192000" cy="6858000"/>
          </a:xfrm>
          <a:prstGeom prst="rect">
            <a:avLst/>
          </a:prstGeom>
          <a:gradFill>
            <a:gsLst>
              <a:gs pos="0">
                <a:srgbClr val="000000"/>
              </a:gs>
              <a:gs pos="100000">
                <a:schemeClr val="accent1">
                  <a:lumMod val="75000"/>
                </a:scheme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89F9D4E8-0639-444B-949B-9518585061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80861" y="0"/>
            <a:ext cx="7661934" cy="6858000"/>
          </a:xfrm>
          <a:prstGeom prst="rect">
            <a:avLst/>
          </a:prstGeom>
          <a:gradFill>
            <a:gsLst>
              <a:gs pos="0">
                <a:schemeClr val="accent1">
                  <a:lumMod val="75000"/>
                  <a:alpha val="45000"/>
                </a:schemeClr>
              </a:gs>
              <a:gs pos="100000">
                <a:srgbClr val="000000">
                  <a:alpha val="29000"/>
                </a:srgb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7E3DA7A2-ED70-4BBA-AB72-00AD461FA4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480862" y="-6"/>
            <a:ext cx="11711138" cy="6410334"/>
          </a:xfrm>
          <a:prstGeom prst="rect">
            <a:avLst/>
          </a:prstGeom>
          <a:gradFill>
            <a:gsLst>
              <a:gs pos="0">
                <a:schemeClr val="accent1">
                  <a:alpha val="0"/>
                </a:schemeClr>
              </a:gs>
              <a:gs pos="100000">
                <a:srgbClr val="000000">
                  <a:alpha val="41000"/>
                </a:srgb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3AE43BE-9578-2178-DA61-C4D3BBB000C4}"/>
              </a:ext>
            </a:extLst>
          </p:cNvPr>
          <p:cNvSpPr>
            <a:spLocks noGrp="1"/>
          </p:cNvSpPr>
          <p:nvPr>
            <p:ph type="title"/>
          </p:nvPr>
        </p:nvSpPr>
        <p:spPr>
          <a:xfrm>
            <a:off x="1127208" y="857251"/>
            <a:ext cx="4747280" cy="3098061"/>
          </a:xfrm>
        </p:spPr>
        <p:txBody>
          <a:bodyPr vert="horz" lIns="91440" tIns="45720" rIns="91440" bIns="45720" rtlCol="0" anchor="b">
            <a:normAutofit/>
          </a:bodyPr>
          <a:lstStyle/>
          <a:p>
            <a:r>
              <a:rPr lang="en-US" sz="4800" kern="1200">
                <a:solidFill>
                  <a:srgbClr val="FFFFFF"/>
                </a:solidFill>
                <a:latin typeface="+mj-lt"/>
                <a:ea typeface="+mj-ea"/>
                <a:cs typeface="+mj-cs"/>
              </a:rPr>
              <a:t>Thank You!</a:t>
            </a:r>
          </a:p>
        </p:txBody>
      </p:sp>
      <p:sp>
        <p:nvSpPr>
          <p:cNvPr id="32" name="Rectangle 31">
            <a:extLst>
              <a:ext uri="{FF2B5EF4-FFF2-40B4-BE49-F238E27FC236}">
                <a16:creationId xmlns:a16="http://schemas.microsoft.com/office/drawing/2014/main" id="{FC485432-3647-4218-B5D3-15D3FA222B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4844797" y="-489206"/>
            <a:ext cx="2502408" cy="12191998"/>
          </a:xfrm>
          <a:prstGeom prst="rect">
            <a:avLst/>
          </a:prstGeom>
          <a:gradFill>
            <a:gsLst>
              <a:gs pos="0">
                <a:schemeClr val="accent1">
                  <a:alpha val="24000"/>
                </a:schemeClr>
              </a:gs>
              <a:gs pos="78000">
                <a:schemeClr val="accent1">
                  <a:lumMod val="50000"/>
                  <a:alpha val="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F4AFDDCA-6ABA-4D23-8A5C-1BF0F43081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90589" y="1062544"/>
            <a:ext cx="4756162" cy="475616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Graphic 18" descr="Handshake">
            <a:extLst>
              <a:ext uri="{FF2B5EF4-FFF2-40B4-BE49-F238E27FC236}">
                <a16:creationId xmlns:a16="http://schemas.microsoft.com/office/drawing/2014/main" id="{D76C29D8-BBED-F8C0-436A-B1116AABA3D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461874" y="2108877"/>
            <a:ext cx="2654533" cy="2654533"/>
          </a:xfrm>
          <a:prstGeom prst="rect">
            <a:avLst/>
          </a:prstGeom>
        </p:spPr>
      </p:pic>
    </p:spTree>
    <p:extLst>
      <p:ext uri="{BB962C8B-B14F-4D97-AF65-F5344CB8AC3E}">
        <p14:creationId xmlns:p14="http://schemas.microsoft.com/office/powerpoint/2010/main" val="1797068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203DE33-2CD4-4CA8-9AF3-37C3B65133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AF57B88-1D4C-41FA-A761-EC1DD10C35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1100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D2548F45-5164-4ABB-8212-7F293FDED8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9565" y="2659404"/>
            <a:ext cx="4355594" cy="4040742"/>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Silhouettes of people standing in front of a city with a computer screen">
            <a:extLst>
              <a:ext uri="{FF2B5EF4-FFF2-40B4-BE49-F238E27FC236}">
                <a16:creationId xmlns:a16="http://schemas.microsoft.com/office/drawing/2014/main" id="{56ADC471-0A36-D080-B3CD-399833D57C32}"/>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t="15738"/>
          <a:stretch>
            <a:fillRect/>
          </a:stretch>
        </p:blipFill>
        <p:spPr>
          <a:xfrm>
            <a:off x="4038599" y="10"/>
            <a:ext cx="8160026" cy="6875809"/>
          </a:xfrm>
          <a:prstGeom prst="rect">
            <a:avLst/>
          </a:prstGeom>
        </p:spPr>
      </p:pic>
      <p:sp>
        <p:nvSpPr>
          <p:cNvPr id="16" name="Freeform: Shape 15">
            <a:extLst>
              <a:ext uri="{FF2B5EF4-FFF2-40B4-BE49-F238E27FC236}">
                <a16:creationId xmlns:a16="http://schemas.microsoft.com/office/drawing/2014/main" id="{5E81CCFB-7BEF-4186-86FB-D09450B4D0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8A24DD13-F324-048D-063C-B293E2FF780E}"/>
              </a:ext>
            </a:extLst>
          </p:cNvPr>
          <p:cNvSpPr>
            <a:spLocks noGrp="1"/>
          </p:cNvSpPr>
          <p:nvPr>
            <p:ph type="title"/>
          </p:nvPr>
        </p:nvSpPr>
        <p:spPr>
          <a:xfrm>
            <a:off x="534473" y="2950387"/>
            <a:ext cx="3052293" cy="3531403"/>
          </a:xfrm>
        </p:spPr>
        <p:txBody>
          <a:bodyPr vert="horz" lIns="91440" tIns="45720" rIns="91440" bIns="45720" rtlCol="0" anchor="t">
            <a:normAutofit/>
          </a:bodyPr>
          <a:lstStyle/>
          <a:p>
            <a:pPr algn="r"/>
            <a:r>
              <a:rPr lang="en-US" sz="4000">
                <a:solidFill>
                  <a:srgbClr val="FFFFFF"/>
                </a:solidFill>
              </a:rPr>
              <a:t>Overview</a:t>
            </a:r>
          </a:p>
        </p:txBody>
      </p:sp>
    </p:spTree>
    <p:extLst>
      <p:ext uri="{BB962C8B-B14F-4D97-AF65-F5344CB8AC3E}">
        <p14:creationId xmlns:p14="http://schemas.microsoft.com/office/powerpoint/2010/main" val="18617757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2C60855-A05B-E6E9-DB52-7C48E8B62B17}"/>
              </a:ext>
            </a:extLst>
          </p:cNvPr>
          <p:cNvSpPr>
            <a:spLocks noGrp="1"/>
          </p:cNvSpPr>
          <p:nvPr>
            <p:ph type="title"/>
          </p:nvPr>
        </p:nvSpPr>
        <p:spPr>
          <a:xfrm>
            <a:off x="1371599" y="294538"/>
            <a:ext cx="9895951" cy="1033669"/>
          </a:xfrm>
        </p:spPr>
        <p:txBody>
          <a:bodyPr>
            <a:normAutofit/>
          </a:bodyPr>
          <a:lstStyle/>
          <a:p>
            <a:r>
              <a:rPr lang="en-US" sz="4000" dirty="0">
                <a:solidFill>
                  <a:srgbClr val="FFFFFF"/>
                </a:solidFill>
              </a:rPr>
              <a:t>Key Research Findings</a:t>
            </a:r>
          </a:p>
        </p:txBody>
      </p:sp>
      <p:graphicFrame>
        <p:nvGraphicFramePr>
          <p:cNvPr id="18" name="Content Placeholder 2">
            <a:extLst>
              <a:ext uri="{FF2B5EF4-FFF2-40B4-BE49-F238E27FC236}">
                <a16:creationId xmlns:a16="http://schemas.microsoft.com/office/drawing/2014/main" id="{AE740BB0-8E10-93CA-633A-66EA36E0D7FE}"/>
              </a:ext>
            </a:extLst>
          </p:cNvPr>
          <p:cNvGraphicFramePr>
            <a:graphicFrameLocks noGrp="1"/>
          </p:cNvGraphicFramePr>
          <p:nvPr>
            <p:ph idx="1"/>
          </p:nvPr>
        </p:nvGraphicFramePr>
        <p:xfrm>
          <a:off x="1371599" y="2318197"/>
          <a:ext cx="9724031" cy="368335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691413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Freeform: Shape 41">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4" name="Rectangle 43">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E638638-9E22-BAD4-1A3E-52BE93D9AAAE}"/>
              </a:ext>
            </a:extLst>
          </p:cNvPr>
          <p:cNvSpPr>
            <a:spLocks noGrp="1"/>
          </p:cNvSpPr>
          <p:nvPr>
            <p:ph type="title"/>
          </p:nvPr>
        </p:nvSpPr>
        <p:spPr>
          <a:xfrm>
            <a:off x="466722" y="586855"/>
            <a:ext cx="3201366" cy="3387497"/>
          </a:xfrm>
        </p:spPr>
        <p:txBody>
          <a:bodyPr anchor="b">
            <a:normAutofit/>
          </a:bodyPr>
          <a:lstStyle/>
          <a:p>
            <a:pPr algn="r"/>
            <a:r>
              <a:rPr lang="en-US" sz="3700">
                <a:solidFill>
                  <a:srgbClr val="FFFFFF"/>
                </a:solidFill>
              </a:rPr>
              <a:t>#1:  The AI &amp; Automation’s Transformative Impact</a:t>
            </a:r>
          </a:p>
        </p:txBody>
      </p:sp>
      <p:sp>
        <p:nvSpPr>
          <p:cNvPr id="3" name="Content Placeholder 2">
            <a:extLst>
              <a:ext uri="{FF2B5EF4-FFF2-40B4-BE49-F238E27FC236}">
                <a16:creationId xmlns:a16="http://schemas.microsoft.com/office/drawing/2014/main" id="{60BCC644-B56F-ED72-8975-63EDD9CDD72D}"/>
              </a:ext>
            </a:extLst>
          </p:cNvPr>
          <p:cNvSpPr>
            <a:spLocks noGrp="1"/>
          </p:cNvSpPr>
          <p:nvPr>
            <p:ph idx="1"/>
          </p:nvPr>
        </p:nvSpPr>
        <p:spPr>
          <a:xfrm>
            <a:off x="4134811" y="649480"/>
            <a:ext cx="4512566" cy="5546047"/>
          </a:xfrm>
        </p:spPr>
        <p:txBody>
          <a:bodyPr anchor="ctr">
            <a:normAutofit/>
          </a:bodyPr>
          <a:lstStyle/>
          <a:p>
            <a:r>
              <a:rPr lang="en-US" sz="2000" dirty="0"/>
              <a:t>Fundamental Redefinition of Work</a:t>
            </a:r>
          </a:p>
          <a:p>
            <a:r>
              <a:rPr lang="en-US" sz="2000" dirty="0"/>
              <a:t>Almost All Jobs will change</a:t>
            </a:r>
          </a:p>
          <a:p>
            <a:r>
              <a:rPr lang="en-US" sz="2000" dirty="0"/>
              <a:t>Job Displacement &amp; Creation</a:t>
            </a:r>
          </a:p>
          <a:p>
            <a:r>
              <a:rPr lang="en-US" sz="2000" dirty="0"/>
              <a:t>AI Exposure Challenges Perceptions</a:t>
            </a:r>
          </a:p>
          <a:p>
            <a:pPr marL="0" indent="0">
              <a:buNone/>
            </a:pPr>
            <a:endParaRPr lang="en-US" sz="2000" dirty="0"/>
          </a:p>
        </p:txBody>
      </p:sp>
      <p:pic>
        <p:nvPicPr>
          <p:cNvPr id="6" name="Picture 5" descr="A logo with a circle with arrows and a robot arm&#10;&#10;AI-generated content may be incorrect.">
            <a:extLst>
              <a:ext uri="{FF2B5EF4-FFF2-40B4-BE49-F238E27FC236}">
                <a16:creationId xmlns:a16="http://schemas.microsoft.com/office/drawing/2014/main" id="{484EB285-503C-7AD3-6A36-47F458F337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86019" y="1648076"/>
            <a:ext cx="3541568" cy="3541568"/>
          </a:xfrm>
          <a:prstGeom prst="rect">
            <a:avLst/>
          </a:prstGeom>
        </p:spPr>
      </p:pic>
    </p:spTree>
    <p:extLst>
      <p:ext uri="{BB962C8B-B14F-4D97-AF65-F5344CB8AC3E}">
        <p14:creationId xmlns:p14="http://schemas.microsoft.com/office/powerpoint/2010/main" val="3217019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Freeform: Shape 28">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9A1C5D6D-3B81-562D-B65E-7A06892CF40A}"/>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4000" kern="1200">
                <a:solidFill>
                  <a:srgbClr val="FFFFFF"/>
                </a:solidFill>
                <a:latin typeface="+mj-lt"/>
                <a:ea typeface="+mj-ea"/>
                <a:cs typeface="+mj-cs"/>
              </a:rPr>
              <a:t>#2: Evolving Job Roles &amp; Skill Needs</a:t>
            </a:r>
          </a:p>
        </p:txBody>
      </p:sp>
      <p:pic>
        <p:nvPicPr>
          <p:cNvPr id="5" name="Content Placeholder 4" descr="A comparison of skills and skills&#10;&#10;AI-generated content may be incorrect.">
            <a:extLst>
              <a:ext uri="{FF2B5EF4-FFF2-40B4-BE49-F238E27FC236}">
                <a16:creationId xmlns:a16="http://schemas.microsoft.com/office/drawing/2014/main" id="{D9A90ABF-1FFF-5995-73B9-6746A0CCC04B}"/>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153510" y="467208"/>
            <a:ext cx="5923584" cy="5923584"/>
          </a:xfrm>
          <a:prstGeom prst="rect">
            <a:avLst/>
          </a:prstGeom>
        </p:spPr>
      </p:pic>
    </p:spTree>
    <p:extLst>
      <p:ext uri="{BB962C8B-B14F-4D97-AF65-F5344CB8AC3E}">
        <p14:creationId xmlns:p14="http://schemas.microsoft.com/office/powerpoint/2010/main" val="8548105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Freeform: Shape 28">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96BE689E-5A01-1932-182B-520769F39E08}"/>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3400" kern="1200" dirty="0">
                <a:solidFill>
                  <a:srgbClr val="FFFFFF"/>
                </a:solidFill>
                <a:latin typeface="+mj-lt"/>
                <a:ea typeface="+mj-ea"/>
                <a:cs typeface="+mj-cs"/>
              </a:rPr>
              <a:t>#3: </a:t>
            </a:r>
            <a:r>
              <a:rPr lang="en-US" sz="3400" b="1" kern="1200" dirty="0">
                <a:solidFill>
                  <a:srgbClr val="FFFFFF"/>
                </a:solidFill>
                <a:latin typeface="+mj-lt"/>
                <a:ea typeface="+mj-ea"/>
                <a:cs typeface="+mj-cs"/>
              </a:rPr>
              <a:t>Organizational Shifts &amp; </a:t>
            </a:r>
            <a:br>
              <a:rPr lang="en-US" sz="3400" b="1" kern="1200" dirty="0">
                <a:solidFill>
                  <a:srgbClr val="FFFFFF"/>
                </a:solidFill>
                <a:latin typeface="+mj-lt"/>
                <a:ea typeface="+mj-ea"/>
                <a:cs typeface="+mj-cs"/>
              </a:rPr>
            </a:br>
            <a:r>
              <a:rPr lang="en-US" sz="3400" b="1" kern="1200" dirty="0">
                <a:solidFill>
                  <a:srgbClr val="FFFFFF"/>
                </a:solidFill>
                <a:latin typeface="+mj-lt"/>
                <a:ea typeface="+mj-ea"/>
                <a:cs typeface="+mj-cs"/>
              </a:rPr>
              <a:t>Well-being</a:t>
            </a:r>
            <a:endParaRPr lang="en-US" sz="3400" kern="1200" dirty="0">
              <a:solidFill>
                <a:srgbClr val="FFFFFF"/>
              </a:solidFill>
              <a:latin typeface="+mj-lt"/>
              <a:ea typeface="+mj-ea"/>
              <a:cs typeface="+mj-cs"/>
            </a:endParaRPr>
          </a:p>
        </p:txBody>
      </p:sp>
      <p:pic>
        <p:nvPicPr>
          <p:cNvPr id="5" name="Content Placeholder 4" descr="A person sitting at a desk with a computer&#10;&#10;AI-generated content may be incorrect.">
            <a:extLst>
              <a:ext uri="{FF2B5EF4-FFF2-40B4-BE49-F238E27FC236}">
                <a16:creationId xmlns:a16="http://schemas.microsoft.com/office/drawing/2014/main" id="{6BBB501C-BD77-188A-FFE0-07AAE32A160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073770" y="467208"/>
            <a:ext cx="6083063" cy="5923584"/>
          </a:xfrm>
          <a:prstGeom prst="rect">
            <a:avLst/>
          </a:prstGeom>
        </p:spPr>
      </p:pic>
    </p:spTree>
    <p:extLst>
      <p:ext uri="{BB962C8B-B14F-4D97-AF65-F5344CB8AC3E}">
        <p14:creationId xmlns:p14="http://schemas.microsoft.com/office/powerpoint/2010/main" val="13298153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Freeform: Shape 28">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EA7D35AA-0D46-E84A-7BAA-B4DB4D494FB7}"/>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4000" kern="1200">
                <a:solidFill>
                  <a:srgbClr val="FFFFFF"/>
                </a:solidFill>
                <a:latin typeface="+mj-lt"/>
                <a:ea typeface="+mj-ea"/>
                <a:cs typeface="+mj-cs"/>
              </a:rPr>
              <a:t>#4 The Human Element &amp; WOP</a:t>
            </a:r>
          </a:p>
        </p:txBody>
      </p:sp>
      <p:pic>
        <p:nvPicPr>
          <p:cNvPr id="5" name="Content Placeholder 4" descr="A diagram of a company&#10;&#10;AI-generated content may be incorrect.">
            <a:extLst>
              <a:ext uri="{FF2B5EF4-FFF2-40B4-BE49-F238E27FC236}">
                <a16:creationId xmlns:a16="http://schemas.microsoft.com/office/drawing/2014/main" id="{47BB4FBB-5BB0-A6EF-5C9A-559CA8BB0C84}"/>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153510" y="467208"/>
            <a:ext cx="5923584" cy="5923584"/>
          </a:xfrm>
          <a:prstGeom prst="rect">
            <a:avLst/>
          </a:prstGeom>
        </p:spPr>
      </p:pic>
    </p:spTree>
    <p:extLst>
      <p:ext uri="{BB962C8B-B14F-4D97-AF65-F5344CB8AC3E}">
        <p14:creationId xmlns:p14="http://schemas.microsoft.com/office/powerpoint/2010/main" val="37591657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Freeform: Shape 28">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19C5E2D0-ACE1-503B-9A0E-F85DEE6F64AA}"/>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4000" kern="1200">
                <a:solidFill>
                  <a:srgbClr val="FFFFFF"/>
                </a:solidFill>
                <a:latin typeface="+mj-lt"/>
                <a:ea typeface="+mj-ea"/>
                <a:cs typeface="+mj-cs"/>
              </a:rPr>
              <a:t>#5: Societal &amp; Policy Implications</a:t>
            </a:r>
          </a:p>
        </p:txBody>
      </p:sp>
      <p:pic>
        <p:nvPicPr>
          <p:cNvPr id="5" name="Content Placeholder 4" descr="A scale with a book and gears on it">
            <a:extLst>
              <a:ext uri="{FF2B5EF4-FFF2-40B4-BE49-F238E27FC236}">
                <a16:creationId xmlns:a16="http://schemas.microsoft.com/office/drawing/2014/main" id="{7EFFA3C8-86BC-6DB2-27EB-DF3906CB24F3}"/>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502428" y="511604"/>
            <a:ext cx="7225748" cy="5834791"/>
          </a:xfrm>
          <a:prstGeom prst="rect">
            <a:avLst/>
          </a:prstGeom>
        </p:spPr>
      </p:pic>
    </p:spTree>
    <p:extLst>
      <p:ext uri="{BB962C8B-B14F-4D97-AF65-F5344CB8AC3E}">
        <p14:creationId xmlns:p14="http://schemas.microsoft.com/office/powerpoint/2010/main" val="26707988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18B5F70-56D5-72F2-BC0E-4908AD4B6C83}"/>
              </a:ext>
            </a:extLst>
          </p:cNvPr>
          <p:cNvSpPr>
            <a:spLocks noGrp="1"/>
          </p:cNvSpPr>
          <p:nvPr>
            <p:ph type="title"/>
          </p:nvPr>
        </p:nvSpPr>
        <p:spPr>
          <a:xfrm>
            <a:off x="1371599" y="294538"/>
            <a:ext cx="9895951" cy="1033669"/>
          </a:xfrm>
        </p:spPr>
        <p:txBody>
          <a:bodyPr>
            <a:normAutofit/>
          </a:bodyPr>
          <a:lstStyle/>
          <a:p>
            <a:r>
              <a:rPr lang="en-US" sz="4000" dirty="0">
                <a:solidFill>
                  <a:srgbClr val="FFFFFF"/>
                </a:solidFill>
              </a:rPr>
              <a:t>Survey Results</a:t>
            </a:r>
          </a:p>
        </p:txBody>
      </p:sp>
      <p:pic>
        <p:nvPicPr>
          <p:cNvPr id="9" name="Content Placeholder 8" descr="A group of blue pie charts&#10;&#10;AI-generated content may be incorrect.">
            <a:extLst>
              <a:ext uri="{FF2B5EF4-FFF2-40B4-BE49-F238E27FC236}">
                <a16:creationId xmlns:a16="http://schemas.microsoft.com/office/drawing/2014/main" id="{B2FA746E-5195-C349-63B1-D4BF7BB7E940}"/>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62504" y="2532156"/>
            <a:ext cx="3684588" cy="3684588"/>
          </a:xfrm>
        </p:spPr>
      </p:pic>
      <p:pic>
        <p:nvPicPr>
          <p:cNvPr id="13" name="Picture 12" descr="A blue circles with white text&#10;&#10;AI-generated content may be incorrect.">
            <a:extLst>
              <a:ext uri="{FF2B5EF4-FFF2-40B4-BE49-F238E27FC236}">
                <a16:creationId xmlns:a16="http://schemas.microsoft.com/office/drawing/2014/main" id="{9FCD759F-FC82-7DF9-7A69-D740BBEAD52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26144" y="1744834"/>
            <a:ext cx="3139712" cy="3368332"/>
          </a:xfrm>
          <a:prstGeom prst="rect">
            <a:avLst/>
          </a:prstGeom>
        </p:spPr>
      </p:pic>
      <p:pic>
        <p:nvPicPr>
          <p:cNvPr id="17" name="Picture 16" descr="A close-up of a graph&#10;&#10;AI-generated content may be incorrect.">
            <a:extLst>
              <a:ext uri="{FF2B5EF4-FFF2-40B4-BE49-F238E27FC236}">
                <a16:creationId xmlns:a16="http://schemas.microsoft.com/office/drawing/2014/main" id="{C7236F3E-A2B7-3B97-C12E-FB9FBAF281F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54245" y="2581653"/>
            <a:ext cx="3749365" cy="3292125"/>
          </a:xfrm>
          <a:prstGeom prst="rect">
            <a:avLst/>
          </a:prstGeom>
        </p:spPr>
      </p:pic>
      <p:sp>
        <p:nvSpPr>
          <p:cNvPr id="18" name="TextBox 17">
            <a:extLst>
              <a:ext uri="{FF2B5EF4-FFF2-40B4-BE49-F238E27FC236}">
                <a16:creationId xmlns:a16="http://schemas.microsoft.com/office/drawing/2014/main" id="{CF58D2F1-7737-C302-8A52-3CC60B26E0AC}"/>
              </a:ext>
            </a:extLst>
          </p:cNvPr>
          <p:cNvSpPr txBox="1"/>
          <p:nvPr/>
        </p:nvSpPr>
        <p:spPr>
          <a:xfrm>
            <a:off x="1186868" y="2078265"/>
            <a:ext cx="1861132" cy="369332"/>
          </a:xfrm>
          <a:prstGeom prst="rect">
            <a:avLst/>
          </a:prstGeom>
          <a:noFill/>
        </p:spPr>
        <p:txBody>
          <a:bodyPr wrap="square" rtlCol="0">
            <a:spAutoFit/>
          </a:bodyPr>
          <a:lstStyle/>
          <a:p>
            <a:pPr algn="ctr"/>
            <a:r>
              <a:rPr lang="en-US" b="1" dirty="0"/>
              <a:t>AI IMPACT</a:t>
            </a:r>
          </a:p>
        </p:txBody>
      </p:sp>
      <p:sp>
        <p:nvSpPr>
          <p:cNvPr id="19" name="TextBox 18">
            <a:extLst>
              <a:ext uri="{FF2B5EF4-FFF2-40B4-BE49-F238E27FC236}">
                <a16:creationId xmlns:a16="http://schemas.microsoft.com/office/drawing/2014/main" id="{F004102B-4D6F-E9BD-7EBB-C63AC9D1FF42}"/>
              </a:ext>
            </a:extLst>
          </p:cNvPr>
          <p:cNvSpPr txBox="1"/>
          <p:nvPr/>
        </p:nvSpPr>
        <p:spPr>
          <a:xfrm>
            <a:off x="8498148" y="2078265"/>
            <a:ext cx="3305462" cy="646331"/>
          </a:xfrm>
          <a:prstGeom prst="rect">
            <a:avLst/>
          </a:prstGeom>
          <a:noFill/>
        </p:spPr>
        <p:txBody>
          <a:bodyPr wrap="square" rtlCol="0">
            <a:spAutoFit/>
          </a:bodyPr>
          <a:lstStyle/>
          <a:p>
            <a:pPr algn="ctr"/>
            <a:r>
              <a:rPr lang="en-US" b="1" dirty="0"/>
              <a:t>Organizational Culture &amp; Demographics</a:t>
            </a:r>
          </a:p>
        </p:txBody>
      </p:sp>
    </p:spTree>
    <p:extLst>
      <p:ext uri="{BB962C8B-B14F-4D97-AF65-F5344CB8AC3E}">
        <p14:creationId xmlns:p14="http://schemas.microsoft.com/office/powerpoint/2010/main" val="176556712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2951</TotalTime>
  <Words>1833</Words>
  <Application>Microsoft Office PowerPoint</Application>
  <PresentationFormat>Widescreen</PresentationFormat>
  <Paragraphs>145</Paragraphs>
  <Slides>15</Slides>
  <Notes>15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vt:i4>
      </vt:variant>
    </vt:vector>
  </HeadingPairs>
  <TitlesOfParts>
    <vt:vector size="19" baseType="lpstr">
      <vt:lpstr>Aptos</vt:lpstr>
      <vt:lpstr>Aptos Display</vt:lpstr>
      <vt:lpstr>Arial</vt:lpstr>
      <vt:lpstr>Office Theme</vt:lpstr>
      <vt:lpstr>Navigating the Future of Work </vt:lpstr>
      <vt:lpstr>Overview</vt:lpstr>
      <vt:lpstr>Key Research Findings</vt:lpstr>
      <vt:lpstr>#1:  The AI &amp; Automation’s Transformative Impact</vt:lpstr>
      <vt:lpstr>#2: Evolving Job Roles &amp; Skill Needs</vt:lpstr>
      <vt:lpstr>#3: Organizational Shifts &amp;  Well-being</vt:lpstr>
      <vt:lpstr>#4 The Human Element &amp; WOP</vt:lpstr>
      <vt:lpstr>#5: Societal &amp; Policy Implications</vt:lpstr>
      <vt:lpstr>Survey Results</vt:lpstr>
      <vt:lpstr>Strategic Recommendations</vt:lpstr>
      <vt:lpstr>Proactive Workforce Transformation </vt:lpstr>
      <vt:lpstr>Transparent Communication &amp; Growth Mindset </vt:lpstr>
      <vt:lpstr>Redefine Structure &amp; Leadership for Human-Centered Future</vt:lpstr>
      <vt:lpstr>A Roadmap for The Future</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Emma Chambless</dc:creator>
  <cp:lastModifiedBy>Emma Chambless</cp:lastModifiedBy>
  <cp:revision>1</cp:revision>
  <dcterms:created xsi:type="dcterms:W3CDTF">2025-07-27T22:04:46Z</dcterms:created>
  <dcterms:modified xsi:type="dcterms:W3CDTF">2026-02-11T19:27:51Z</dcterms:modified>
</cp:coreProperties>
</file>